
<file path=[Content_Types].xml><?xml version="1.0" encoding="utf-8"?>
<Types xmlns="http://schemas.openxmlformats.org/package/2006/content-types">
  <Default Extension="emf" ContentType="image/x-emf"/>
  <Default Extension="tiff" ContentType="image/tiff"/>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3" r:id="rId4"/>
    <p:sldMasterId id="2147483656" r:id="rId5"/>
  </p:sldMasterIdLst>
  <p:notesMasterIdLst>
    <p:notesMasterId r:id="rId47"/>
  </p:notesMasterIdLst>
  <p:handoutMasterIdLst>
    <p:handoutMasterId r:id="rId48"/>
  </p:handoutMasterIdLst>
  <p:sldIdLst>
    <p:sldId id="599" r:id="rId6"/>
    <p:sldId id="600" r:id="rId7"/>
    <p:sldId id="601" r:id="rId8"/>
    <p:sldId id="675" r:id="rId9"/>
    <p:sldId id="708" r:id="rId10"/>
    <p:sldId id="668" r:id="rId11"/>
    <p:sldId id="676" r:id="rId12"/>
    <p:sldId id="712" r:id="rId13"/>
    <p:sldId id="677" r:id="rId14"/>
    <p:sldId id="678" r:id="rId15"/>
    <p:sldId id="709" r:id="rId16"/>
    <p:sldId id="669" r:id="rId17"/>
    <p:sldId id="679" r:id="rId18"/>
    <p:sldId id="680" r:id="rId19"/>
    <p:sldId id="681" r:id="rId20"/>
    <p:sldId id="710" r:id="rId21"/>
    <p:sldId id="670" r:id="rId22"/>
    <p:sldId id="682" r:id="rId23"/>
    <p:sldId id="685" r:id="rId24"/>
    <p:sldId id="686" r:id="rId25"/>
    <p:sldId id="687" r:id="rId26"/>
    <p:sldId id="688" r:id="rId27"/>
    <p:sldId id="690" r:id="rId28"/>
    <p:sldId id="693" r:id="rId29"/>
    <p:sldId id="671" r:id="rId30"/>
    <p:sldId id="694" r:id="rId31"/>
    <p:sldId id="695" r:id="rId32"/>
    <p:sldId id="696" r:id="rId33"/>
    <p:sldId id="711" r:id="rId34"/>
    <p:sldId id="713" r:id="rId35"/>
    <p:sldId id="714" r:id="rId36"/>
    <p:sldId id="715" r:id="rId37"/>
    <p:sldId id="717" r:id="rId38"/>
    <p:sldId id="718" r:id="rId39"/>
    <p:sldId id="673" r:id="rId40"/>
    <p:sldId id="700" r:id="rId41"/>
    <p:sldId id="701" r:id="rId42"/>
    <p:sldId id="702" r:id="rId43"/>
    <p:sldId id="719" r:id="rId44"/>
    <p:sldId id="703" r:id="rId45"/>
    <p:sldId id="667" r:id="rId46"/>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9FF"/>
    <a:srgbClr val="EBF5FF"/>
    <a:srgbClr val="79AFFF"/>
    <a:srgbClr val="FF5F49"/>
    <a:srgbClr val="EBD9FF"/>
    <a:srgbClr val="FBD5D5"/>
    <a:srgbClr val="17375E"/>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518"/>
  </p:normalViewPr>
  <p:slideViewPr>
    <p:cSldViewPr>
      <p:cViewPr varScale="1">
        <p:scale>
          <a:sx n="198" d="100"/>
          <a:sy n="198" d="100"/>
        </p:scale>
        <p:origin x="200" y="216"/>
      </p:cViewPr>
      <p:guideLst>
        <p:guide orient="horz" pos="1591"/>
        <p:guide pos="2852"/>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29"/>
        <p:guide pos="213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notesMaster" Target="notesMasters/notesMaster1.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emf"/><Relationship Id="rId8" Type="http://schemas.openxmlformats.org/officeDocument/2006/relationships/image" Target="../media/image7.emf"/><Relationship Id="rId7" Type="http://schemas.openxmlformats.org/officeDocument/2006/relationships/image" Target="../media/image6.emf"/><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3" Type="http://schemas.openxmlformats.org/officeDocument/2006/relationships/image" Target="../media/image2.emf"/><Relationship Id="rId20" Type="http://schemas.openxmlformats.org/officeDocument/2006/relationships/theme" Target="../theme/theme1.xml"/><Relationship Id="rId2" Type="http://schemas.openxmlformats.org/officeDocument/2006/relationships/image" Target="../media/image1.emf"/><Relationship Id="rId19" Type="http://schemas.openxmlformats.org/officeDocument/2006/relationships/image" Target="../media/image18.emf"/><Relationship Id="rId18" Type="http://schemas.openxmlformats.org/officeDocument/2006/relationships/image" Target="../media/image17.emf"/><Relationship Id="rId17" Type="http://schemas.openxmlformats.org/officeDocument/2006/relationships/image" Target="../media/image16.emf"/><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emf"/><Relationship Id="rId13" Type="http://schemas.openxmlformats.org/officeDocument/2006/relationships/image" Target="../media/image12.emf"/><Relationship Id="rId12" Type="http://schemas.openxmlformats.org/officeDocument/2006/relationships/image" Target="../media/image11.emf"/><Relationship Id="rId11" Type="http://schemas.openxmlformats.org/officeDocument/2006/relationships/image" Target="../media/image10.emf"/><Relationship Id="rId10" Type="http://schemas.openxmlformats.org/officeDocument/2006/relationships/image" Target="../media/image9.emf"/><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7"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椭圆 3"/>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5" name="椭圆 4"/>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sp>
        <p:nvSpPr>
          <p:cNvPr id="6" name="椭圆 10"/>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sp>
        <p:nvSpPr>
          <p:cNvPr id="7" name="椭圆 6"/>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32" name="图片 17"/>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5"/>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4" name="组合 43"/>
          <p:cNvGrpSpPr/>
          <p:nvPr userDrawn="1"/>
        </p:nvGrpSpPr>
        <p:grpSpPr bwMode="auto">
          <a:xfrm>
            <a:off x="6100763" y="1751013"/>
            <a:ext cx="130175" cy="128587"/>
            <a:chOff x="6101548" y="1750326"/>
            <a:chExt cx="129654" cy="129654"/>
          </a:xfrm>
        </p:grpSpPr>
        <p:sp>
          <p:nvSpPr>
            <p:cNvPr id="13" name="椭圆 12"/>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6"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125265" y="1772735"/>
              <a:ext cx="83801" cy="8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35" name="Picture 7"/>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36" name="组合 41"/>
          <p:cNvGrpSpPr/>
          <p:nvPr userDrawn="1"/>
        </p:nvGrpSpPr>
        <p:grpSpPr bwMode="auto">
          <a:xfrm>
            <a:off x="3040063" y="546100"/>
            <a:ext cx="225425" cy="225425"/>
            <a:chOff x="3039900" y="545911"/>
            <a:chExt cx="225188" cy="225188"/>
          </a:xfrm>
        </p:grpSpPr>
        <p:sp>
          <p:nvSpPr>
            <p:cNvPr id="17" name="椭圆 16"/>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2" name="Picture 8"/>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081132" y="599829"/>
              <a:ext cx="142725" cy="11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37" name="组合 37"/>
          <p:cNvGrpSpPr/>
          <p:nvPr userDrawn="1"/>
        </p:nvGrpSpPr>
        <p:grpSpPr bwMode="auto">
          <a:xfrm>
            <a:off x="2586038" y="3022600"/>
            <a:ext cx="185737" cy="185738"/>
            <a:chOff x="2586251" y="3022980"/>
            <a:chExt cx="88710" cy="88710"/>
          </a:xfrm>
          <a:solidFill>
            <a:srgbClr val="C00000"/>
          </a:solidFill>
        </p:grpSpPr>
        <p:sp>
          <p:nvSpPr>
            <p:cNvPr id="20" name="椭圆 9"/>
            <p:cNvSpPr>
              <a:spLocks noChangeArrowheads="1"/>
            </p:cNvSpPr>
            <p:nvPr/>
          </p:nvSpPr>
          <p:spPr bwMode="auto">
            <a:xfrm>
              <a:off x="2586251" y="3022980"/>
              <a:ext cx="88710" cy="8871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mn-ea"/>
                <a:ea typeface="+mn-ea"/>
                <a:cs typeface="+mn-cs"/>
              </a:endParaRPr>
            </a:p>
          </p:txBody>
        </p:sp>
        <p:pic>
          <p:nvPicPr>
            <p:cNvPr id="1064" name="Picture 10"/>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8" name="Picture 11"/>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 name="椭圆 22"/>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40" name="Picture 15"/>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1" name="组合 46"/>
          <p:cNvGrpSpPr/>
          <p:nvPr userDrawn="1"/>
        </p:nvGrpSpPr>
        <p:grpSpPr bwMode="auto">
          <a:xfrm>
            <a:off x="2327275" y="3386138"/>
            <a:ext cx="258763" cy="258762"/>
            <a:chOff x="1798978" y="3519004"/>
            <a:chExt cx="259307" cy="259307"/>
          </a:xfrm>
        </p:grpSpPr>
        <p:sp>
          <p:nvSpPr>
            <p:cNvPr id="26" name="椭圆 25"/>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2" name="Picture 2"/>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841931" y="3616045"/>
              <a:ext cx="173401" cy="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2" name="组合 38"/>
          <p:cNvGrpSpPr/>
          <p:nvPr userDrawn="1"/>
        </p:nvGrpSpPr>
        <p:grpSpPr bwMode="auto">
          <a:xfrm>
            <a:off x="976313" y="1046163"/>
            <a:ext cx="300037" cy="300037"/>
            <a:chOff x="748396" y="764271"/>
            <a:chExt cx="300782" cy="300782"/>
          </a:xfrm>
        </p:grpSpPr>
        <p:sp>
          <p:nvSpPr>
            <p:cNvPr id="29" name="椭圆 28"/>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60" name="Picture 4"/>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797730" y="856575"/>
              <a:ext cx="202114" cy="1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3" name="组合 42"/>
          <p:cNvGrpSpPr/>
          <p:nvPr userDrawn="1"/>
        </p:nvGrpSpPr>
        <p:grpSpPr bwMode="auto">
          <a:xfrm>
            <a:off x="1763713" y="4391025"/>
            <a:ext cx="300037" cy="300038"/>
            <a:chOff x="1365228" y="4292790"/>
            <a:chExt cx="300782" cy="300782"/>
          </a:xfrm>
        </p:grpSpPr>
        <p:sp>
          <p:nvSpPr>
            <p:cNvPr id="32" name="椭圆 31"/>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8" name="Picture 5"/>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417745" y="4364405"/>
              <a:ext cx="195748" cy="15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4" name="组合 1"/>
          <p:cNvGrpSpPr/>
          <p:nvPr userDrawn="1"/>
        </p:nvGrpSpPr>
        <p:grpSpPr bwMode="auto">
          <a:xfrm>
            <a:off x="1169988" y="2619375"/>
            <a:ext cx="300037" cy="300038"/>
            <a:chOff x="1169908" y="2618983"/>
            <a:chExt cx="300782" cy="300782"/>
          </a:xfrm>
        </p:grpSpPr>
        <p:sp>
          <p:nvSpPr>
            <p:cNvPr id="35" name="椭圆 34"/>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6" name="Picture 6"/>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214468" y="2690598"/>
              <a:ext cx="211661" cy="18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5" name="组合 49"/>
          <p:cNvGrpSpPr/>
          <p:nvPr userDrawn="1"/>
        </p:nvGrpSpPr>
        <p:grpSpPr bwMode="auto">
          <a:xfrm>
            <a:off x="7781925" y="4046538"/>
            <a:ext cx="320675" cy="320675"/>
            <a:chOff x="7874758" y="4418464"/>
            <a:chExt cx="320722" cy="320722"/>
          </a:xfrm>
        </p:grpSpPr>
        <p:sp>
          <p:nvSpPr>
            <p:cNvPr id="38" name="椭圆 37"/>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4" name="Picture 7"/>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7916039" y="4486736"/>
              <a:ext cx="238160" cy="18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pic>
        <p:nvPicPr>
          <p:cNvPr id="1046" name="Picture 9"/>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047" name="组合 45"/>
          <p:cNvGrpSpPr/>
          <p:nvPr userDrawn="1"/>
        </p:nvGrpSpPr>
        <p:grpSpPr bwMode="auto">
          <a:xfrm>
            <a:off x="6613525" y="3433763"/>
            <a:ext cx="258763" cy="258762"/>
            <a:chOff x="8470946" y="4206098"/>
            <a:chExt cx="259071" cy="259071"/>
          </a:xfrm>
        </p:grpSpPr>
        <p:sp>
          <p:nvSpPr>
            <p:cNvPr id="42" name="椭圆 41"/>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2" name="Picture 10"/>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8531343" y="4263316"/>
              <a:ext cx="144635" cy="1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048" name="组合 44"/>
          <p:cNvGrpSpPr/>
          <p:nvPr userDrawn="1"/>
        </p:nvGrpSpPr>
        <p:grpSpPr bwMode="auto">
          <a:xfrm>
            <a:off x="7308850" y="912813"/>
            <a:ext cx="322263" cy="322262"/>
            <a:chOff x="7308304" y="912172"/>
            <a:chExt cx="323068" cy="323068"/>
          </a:xfrm>
        </p:grpSpPr>
        <p:sp>
          <p:nvSpPr>
            <p:cNvPr id="45" name="椭圆 44"/>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mn-ea"/>
                <a:ea typeface="+mn-ea"/>
                <a:cs typeface="+mn-cs"/>
              </a:endParaRPr>
            </a:p>
          </p:txBody>
        </p:sp>
        <p:pic>
          <p:nvPicPr>
            <p:cNvPr id="1050"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780" y="990154"/>
              <a:ext cx="202117" cy="16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493713" y="219075"/>
            <a:ext cx="92075" cy="314325"/>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defRPr/>
              </a:pPr>
              <a:endParaRPr lang="zh-CN" altLang="en-US">
                <a:latin typeface="Segoe UI" panose="020B0502040204020203" pitchFamily="34" charset="0"/>
                <a:ea typeface="微软雅黑" panose="020B0503020204020204" pitchFamily="34" charset="-122"/>
                <a:cs typeface="+mn-cs"/>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a:cs typeface="+mn-cs"/>
              </a:endParaRPr>
            </a:p>
          </p:txBody>
        </p:sp>
      </p:grpSp>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2052"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053" name="图片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
        <p:nvSpPr>
          <p:cNvPr id="3075" name="圆角矩形 3"/>
          <p:cNvSpPr/>
          <p:nvPr userDrawn="1"/>
        </p:nvSpPr>
        <p:spPr bwMode="auto">
          <a:xfrm>
            <a:off x="7375525" y="-19050"/>
            <a:ext cx="1281113" cy="627063"/>
          </a:xfrm>
          <a:custGeom>
            <a:avLst/>
            <a:gdLst>
              <a:gd name="T0" fmla="*/ 89880426 w 1180531"/>
              <a:gd name="T1" fmla="*/ 0 h 577560"/>
              <a:gd name="T2" fmla="*/ 89880426 w 1180531"/>
              <a:gd name="T3" fmla="*/ 36089051 h 577560"/>
              <a:gd name="T4" fmla="*/ 81085461 w 1180531"/>
              <a:gd name="T5" fmla="*/ 45111777 h 577560"/>
              <a:gd name="T6" fmla="*/ 8794875 w 1180531"/>
              <a:gd name="T7" fmla="*/ 45111777 h 577560"/>
              <a:gd name="T8" fmla="*/ 0 w 1180531"/>
              <a:gd name="T9" fmla="*/ 36089051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076" name="图片 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91400"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a:latin typeface="Segoe UI" panose="020B0502040204020203"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rtl="0" eaLnBrk="0" fontAlgn="base" hangingPunct="0">
        <a:spcBef>
          <a:spcPct val="0"/>
        </a:spcBef>
        <a:spcAft>
          <a:spcPct val="0"/>
        </a:spcAft>
        <a:defRPr sz="2400" b="1" kern="1200">
          <a:solidFill>
            <a:schemeClr val="tx1"/>
          </a:solidFill>
          <a:latin typeface="黑体" panose="02010609060101010101" charset="-122"/>
          <a:ea typeface="黑体" panose="02010609060101010101" charset="-122"/>
          <a:cs typeface="黑体" panose="02010609060101010101" charset="-122"/>
        </a:defRPr>
      </a:lvl1pPr>
      <a:lvl2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2pPr>
      <a:lvl3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3pPr>
      <a:lvl4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4pPr>
      <a:lvl5pPr algn="l" rtl="0" eaLnBrk="0" fontAlgn="base" hangingPunct="0">
        <a:spcBef>
          <a:spcPct val="0"/>
        </a:spcBef>
        <a:spcAft>
          <a:spcPct val="0"/>
        </a:spcAft>
        <a:defRPr sz="2400" b="1">
          <a:solidFill>
            <a:schemeClr val="tx1"/>
          </a:solidFill>
          <a:latin typeface="黑体" panose="02010609060101010101" charset="-122"/>
          <a:ea typeface="黑体" panose="02010609060101010101" charset="-122"/>
          <a:cs typeface="黑体" panose="02010609060101010101" charset="-122"/>
        </a:defRPr>
      </a:lvl5pPr>
      <a:lvl6pPr marL="457200" algn="l" rtl="0" fontAlgn="base">
        <a:spcBef>
          <a:spcPct val="0"/>
        </a:spcBef>
        <a:spcAft>
          <a:spcPct val="0"/>
        </a:spcAft>
        <a:defRPr sz="2400" b="1">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2400" b="1">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2400" b="1">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2400" b="1">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charset="-122"/>
          <a:ea typeface="黑体" panose="02010609060101010101" charset="-122"/>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sz="1400" b="1" kern="1200">
          <a:solidFill>
            <a:schemeClr val="tx1"/>
          </a:solidFill>
          <a:latin typeface="黑体" panose="02010609060101010101" charset="-122"/>
          <a:ea typeface="黑体" panose="02010609060101010101" charset="-122"/>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9"/>
          <p:cNvGrpSpPr/>
          <p:nvPr userDrawn="1"/>
        </p:nvGrpSpPr>
        <p:grpSpPr bwMode="auto">
          <a:xfrm>
            <a:off x="1944688" y="1817688"/>
            <a:ext cx="5148262" cy="787400"/>
            <a:chOff x="1944836" y="1767215"/>
            <a:chExt cx="5147444" cy="787423"/>
          </a:xfrm>
        </p:grpSpPr>
        <p:pic>
          <p:nvPicPr>
            <p:cNvPr id="4099" name="图片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黑体" panose="02010609060101010101"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黑体" panose="02010609060101010101" charset="-122"/>
          <a:cs typeface="黑体" panose="02010609060101010101"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黑体" panose="02010609060101010101"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黑体" panose="02010609060101010101"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黑体" panose="02010609060101010101"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黑体" panose="02010609060101010101"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tiff"/><Relationship Id="rId2" Type="http://schemas.openxmlformats.org/officeDocument/2006/relationships/image" Target="../media/image27.GIF"/><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3_ifconfig&#21644;ping&#21629;&#20196;.mp4"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4_&#31471;&#21475;&#21644;&#31471;&#21475;&#21495;.mp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03-&#35270;&#39057;/05_&#31471;&#21475;&#21495;&#30340;&#20998;&#31867;.mp4"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hyperlink" Target="../03-&#35270;&#39057;/01_&#32593;&#32476;&#20171;&#32461;.mp4" TargetMode="External"/><Relationship Id="rId1" Type="http://schemas.openxmlformats.org/officeDocument/2006/relationships/image" Target="../media/image2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hyperlink" Target="../03-&#35270;&#39057;/06_socket&#30340;&#20171;&#32461;.mp4" TargetMode="External"/><Relationship Id="rId2" Type="http://schemas.openxmlformats.org/officeDocument/2006/relationships/image" Target="../media/image6.tiff"/><Relationship Id="rId1" Type="http://schemas.openxmlformats.org/officeDocument/2006/relationships/image" Target="../media/image5.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hyperlink" Target="../03-&#35270;&#39057;/07_TCP&#20171;&#32461;.mp4" TargetMode="External"/><Relationship Id="rId2" Type="http://schemas.openxmlformats.org/officeDocument/2006/relationships/image" Target="../media/image6.tiff"/><Relationship Id="rId1" Type="http://schemas.openxmlformats.org/officeDocument/2006/relationships/image" Target="../media/image5.tif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hyperlink" Target="../03-&#35270;&#39057;/02_ip&#22320;&#22336;&#30340;&#20171;&#32461;.mp4" TargetMode="External"/><Relationship Id="rId1"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3072451" y="2211279"/>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3600" b="1" dirty="0">
                <a:solidFill>
                  <a:srgbClr val="262626"/>
                </a:solidFill>
                <a:latin typeface="微软雅黑" panose="020B0503020204020204" pitchFamily="34" charset="-122"/>
                <a:ea typeface="微软雅黑" panose="020B0503020204020204" pitchFamily="34" charset="-122"/>
              </a:rPr>
              <a:t>网络通信要素</a:t>
            </a:r>
            <a:endParaRPr lang="en-US" altLang="zh-CN" sz="36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IP</a:t>
            </a:r>
            <a:r>
              <a:rPr lang="zh-CN" altLang="en-US" sz="2400" b="1" dirty="0">
                <a:solidFill>
                  <a:srgbClr val="595959"/>
                </a:solidFill>
                <a:latin typeface="微软雅黑" panose="020B0503020204020204" pitchFamily="34" charset="-122"/>
                <a:ea typeface="微软雅黑" panose="020B0503020204020204" pitchFamily="34" charset="-122"/>
              </a:rPr>
              <a:t>地址的介绍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2.2</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IP</a:t>
            </a:r>
            <a:r>
              <a:rPr lang="zh-CN" altLang="en-US" b="1" dirty="0">
                <a:solidFill>
                  <a:srgbClr val="404040"/>
                </a:solidFill>
                <a:latin typeface="微软雅黑" panose="020B0503020204020204" pitchFamily="34" charset="-122"/>
                <a:ea typeface="微软雅黑" panose="020B0503020204020204" pitchFamily="34" charset="-122"/>
              </a:rPr>
              <a:t>地址的作用</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TextBox 15"/>
          <p:cNvSpPr txBox="1">
            <a:spLocks noChangeArrowheads="1"/>
          </p:cNvSpPr>
          <p:nvPr/>
        </p:nvSpPr>
        <p:spPr bwMode="auto">
          <a:xfrm>
            <a:off x="827584" y="1949011"/>
            <a:ext cx="468052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通过</a:t>
            </a:r>
            <a:r>
              <a:rPr lang="en-US" altLang="zh-CN" sz="1050" b="1" dirty="0">
                <a:solidFill>
                  <a:srgbClr val="FF0000"/>
                </a:solidFill>
                <a:latin typeface="微软雅黑" panose="020B0503020204020204" pitchFamily="34" charset="-122"/>
                <a:ea typeface="微软雅黑" panose="020B0503020204020204" pitchFamily="34" charset="-122"/>
              </a:rPr>
              <a:t>IP</a:t>
            </a:r>
            <a:r>
              <a:rPr lang="zh-CN" altLang="en-US" sz="1050" b="1" dirty="0">
                <a:solidFill>
                  <a:srgbClr val="FF0000"/>
                </a:solidFill>
                <a:latin typeface="微软雅黑" panose="020B0503020204020204" pitchFamily="34" charset="-122"/>
                <a:ea typeface="微软雅黑" panose="020B0503020204020204" pitchFamily="34" charset="-122"/>
              </a:rPr>
              <a:t>地址找到网络中唯一一台设备</a:t>
            </a:r>
            <a:r>
              <a:rPr lang="zh-CN" altLang="en-US" sz="1050" dirty="0">
                <a:solidFill>
                  <a:srgbClr val="262626"/>
                </a:solidFill>
                <a:latin typeface="微软雅黑" panose="020B0503020204020204" pitchFamily="34" charset="-122"/>
                <a:ea typeface="微软雅黑" panose="020B0503020204020204" pitchFamily="34" charset="-122"/>
              </a:rPr>
              <a:t>，然后可以跟这个设备进行数据通信。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云形 8"/>
          <p:cNvSpPr/>
          <p:nvPr/>
        </p:nvSpPr>
        <p:spPr>
          <a:xfrm>
            <a:off x="4745168" y="228371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4070040" y="3027747"/>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棱台 10"/>
          <p:cNvSpPr/>
          <p:nvPr/>
        </p:nvSpPr>
        <p:spPr>
          <a:xfrm>
            <a:off x="2740472" y="339808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2" name="TextBox 15"/>
          <p:cNvSpPr txBox="1">
            <a:spLocks noChangeArrowheads="1"/>
          </p:cNvSpPr>
          <p:nvPr/>
        </p:nvSpPr>
        <p:spPr bwMode="auto">
          <a:xfrm>
            <a:off x="2686038" y="4461277"/>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棱台 12"/>
          <p:cNvSpPr/>
          <p:nvPr/>
        </p:nvSpPr>
        <p:spPr>
          <a:xfrm>
            <a:off x="7204968" y="3374219"/>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5" name="TextBox 15"/>
          <p:cNvSpPr txBox="1">
            <a:spLocks noChangeArrowheads="1"/>
          </p:cNvSpPr>
          <p:nvPr/>
        </p:nvSpPr>
        <p:spPr bwMode="auto">
          <a:xfrm>
            <a:off x="7223261" y="440309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6" name="直线箭头连接符 15"/>
          <p:cNvCxnSpPr/>
          <p:nvPr/>
        </p:nvCxnSpPr>
        <p:spPr>
          <a:xfrm>
            <a:off x="6556896" y="2934779"/>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右箭头 1"/>
          <p:cNvSpPr/>
          <p:nvPr/>
        </p:nvSpPr>
        <p:spPr>
          <a:xfrm>
            <a:off x="4499992" y="3866133"/>
            <a:ext cx="1984896" cy="45719"/>
          </a:xfrm>
          <a:prstGeom prst="rightArrow">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5"/>
          <p:cNvSpPr txBox="1">
            <a:spLocks noChangeArrowheads="1"/>
          </p:cNvSpPr>
          <p:nvPr/>
        </p:nvSpPr>
        <p:spPr bwMode="auto">
          <a:xfrm>
            <a:off x="4143152" y="4030737"/>
            <a:ext cx="273630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通过</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地址找到设备，然后进行数据通信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7204968" y="2705385"/>
            <a:ext cx="1096737" cy="576064"/>
          </a:xfrm>
          <a:prstGeom prst="rect">
            <a:avLst/>
          </a:prstGeom>
        </p:spPr>
      </p:pic>
      <p:pic>
        <p:nvPicPr>
          <p:cNvPr id="1026" name="Picture 2" descr="https://timgsa.baidu.com/timg?image&amp;quality=80&amp;size=b9999_10000&amp;sec=1549536664155&amp;di=9a71785314d9b801279d73c431730ef0&amp;imgtype=0&amp;src=http%3A%2F%2Fb-ssl.duitang.com%2Fuploads%2Fitem%2F201611%2F12%2F20161112103745_FcEat.thumb.700_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 cy="76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2924310" y="2319444"/>
            <a:ext cx="772162" cy="1022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9" grpId="0" animBg="1"/>
      <p:bldP spid="11" grpId="0" animBg="1"/>
      <p:bldP spid="12" grpId="0"/>
      <p:bldP spid="13" grpId="0" animBg="1"/>
      <p:bldP spid="15" grpId="0"/>
      <p:bldP spid="2"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IP</a:t>
            </a:r>
            <a:r>
              <a:rPr lang="zh-CN" altLang="en-US" sz="2400" b="1" dirty="0">
                <a:solidFill>
                  <a:srgbClr val="595959"/>
                </a:solidFill>
                <a:latin typeface="微软雅黑" panose="020B0503020204020204" pitchFamily="34" charset="-122"/>
                <a:ea typeface="微软雅黑" panose="020B0503020204020204" pitchFamily="34" charset="-122"/>
              </a:rPr>
              <a:t>地址的介绍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地址是</a:t>
            </a:r>
            <a:r>
              <a:rPr lang="zh-CN" altLang="en-US" sz="1050" b="1" dirty="0">
                <a:solidFill>
                  <a:srgbClr val="FF0000"/>
                </a:solidFill>
                <a:latin typeface="微软雅黑" panose="020B0503020204020204" pitchFamily="34" charset="-122"/>
                <a:ea typeface="微软雅黑" panose="020B0503020204020204" pitchFamily="34" charset="-122"/>
              </a:rPr>
              <a:t>标识唯一的一台网络设备的</a:t>
            </a:r>
            <a:r>
              <a:rPr lang="zh-CN" altLang="en-US" sz="1050" dirty="0">
                <a:solidFill>
                  <a:srgbClr val="262626"/>
                </a:solidFill>
                <a:latin typeface="微软雅黑" panose="020B0503020204020204" pitchFamily="34" charset="-122"/>
                <a:ea typeface="微软雅黑" panose="020B0503020204020204" pitchFamily="34" charset="-122"/>
              </a:rPr>
              <a:t>，</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地址的表现形式分为</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a:t>
            </a:r>
            <a:r>
              <a:rPr lang="en-US" altLang="zh-CN" sz="1050" b="1" dirty="0">
                <a:solidFill>
                  <a:srgbClr val="FF0000"/>
                </a:solidFill>
                <a:latin typeface="微软雅黑" panose="020B0503020204020204" pitchFamily="34" charset="-122"/>
                <a:ea typeface="微软雅黑" panose="020B0503020204020204" pitchFamily="34" charset="-122"/>
              </a:rPr>
              <a:t>IPv4</a:t>
            </a:r>
            <a:r>
              <a:rPr lang="zh-CN" altLang="en-US" sz="1050" dirty="0">
                <a:solidFill>
                  <a:srgbClr val="262626"/>
                </a:solidFill>
                <a:latin typeface="微软雅黑" panose="020B0503020204020204" pitchFamily="34" charset="-122"/>
                <a:ea typeface="微软雅黑" panose="020B0503020204020204" pitchFamily="34" charset="-122"/>
              </a:rPr>
              <a:t>和</a:t>
            </a:r>
            <a:r>
              <a:rPr lang="en-US" altLang="zh-CN" sz="1050" b="1" dirty="0">
                <a:solidFill>
                  <a:srgbClr val="FF0000"/>
                </a:solidFill>
                <a:latin typeface="微软雅黑" panose="020B0503020204020204" pitchFamily="34" charset="-122"/>
                <a:ea typeface="微软雅黑" panose="020B0503020204020204" pitchFamily="34" charset="-122"/>
              </a:rPr>
              <a:t>IPv6</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网络介绍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FF0000"/>
              </a:buClr>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a:t>
            </a:r>
            <a:r>
              <a:rPr lang="it-IT" altLang="zh-CN" sz="1400" dirty="0" err="1">
                <a:solidFill>
                  <a:srgbClr val="FF0000"/>
                </a:solidFill>
                <a:latin typeface="微软雅黑" panose="020B0503020204020204" pitchFamily="34" charset="-122"/>
                <a:ea typeface="微软雅黑" panose="020B0503020204020204" pitchFamily="34" charset="-122"/>
              </a:rPr>
              <a:t>ifconfig</a:t>
            </a:r>
            <a:r>
              <a:rPr lang="zh-CN" altLang="it-IT" sz="1400" dirty="0">
                <a:solidFill>
                  <a:srgbClr val="FF0000"/>
                </a:solidFill>
                <a:latin typeface="微软雅黑" panose="020B0503020204020204" pitchFamily="34" charset="-122"/>
                <a:ea typeface="微软雅黑" panose="020B0503020204020204" pitchFamily="34" charset="-122"/>
              </a:rPr>
              <a:t>和</a:t>
            </a:r>
            <a:r>
              <a:rPr lang="it-IT" altLang="zh-CN" sz="1400" dirty="0" err="1">
                <a:solidFill>
                  <a:srgbClr val="FF0000"/>
                </a:solidFill>
                <a:latin typeface="微软雅黑" panose="020B0503020204020204" pitchFamily="34" charset="-122"/>
                <a:ea typeface="微软雅黑" panose="020B0503020204020204" pitchFamily="34" charset="-122"/>
              </a:rPr>
              <a:t>ping</a:t>
            </a:r>
            <a:r>
              <a:rPr lang="zh-CN" altLang="it-IT" sz="1400" dirty="0">
                <a:solidFill>
                  <a:srgbClr val="FF0000"/>
                </a:solidFill>
                <a:latin typeface="微软雅黑" panose="020B0503020204020204" pitchFamily="34" charset="-122"/>
                <a:ea typeface="微软雅黑" panose="020B0503020204020204" pitchFamily="34" charset="-122"/>
              </a:rPr>
              <a:t>命令</a:t>
            </a:r>
            <a:endParaRPr lang="en-US" altLang="zh-CN" sz="1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端口号的分类</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262626"/>
                </a:solidFill>
                <a:latin typeface="微软雅黑" panose="020B0503020204020204" pitchFamily="34" charset="-122"/>
                <a:ea typeface="微软雅黑" panose="020B0503020204020204" pitchFamily="34" charset="-122"/>
              </a:rPr>
              <a:t> </a:t>
            </a:r>
            <a:r>
              <a:rPr lang="en-US" altLang="zh-CN" sz="1400" dirty="0" smtClean="0">
                <a:solidFill>
                  <a:srgbClr val="262626"/>
                </a:solidFill>
                <a:latin typeface="微软雅黑" panose="020B0503020204020204" pitchFamily="34" charset="-122"/>
                <a:ea typeface="微软雅黑" panose="020B0503020204020204" pitchFamily="34" charset="-122"/>
              </a:rPr>
              <a:t>TCP</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socket</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en-US" altLang="zh-CN" sz="2400" b="1" dirty="0" err="1">
                <a:solidFill>
                  <a:srgbClr val="595959"/>
                </a:solidFill>
                <a:latin typeface="微软雅黑" panose="020B0503020204020204" pitchFamily="34" charset="-122"/>
                <a:ea typeface="微软雅黑" panose="020B0503020204020204" pitchFamily="34" charset="-122"/>
              </a:rPr>
              <a:t>ifconfig</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a:solidFill>
                  <a:srgbClr val="595959"/>
                </a:solidFill>
                <a:latin typeface="微软雅黑" panose="020B0503020204020204" pitchFamily="34" charset="-122"/>
                <a:ea typeface="微软雅黑" panose="020B0503020204020204" pitchFamily="34" charset="-122"/>
              </a:rPr>
              <a:t>ping</a:t>
            </a:r>
            <a:r>
              <a:rPr lang="zh-CN" altLang="en-US" sz="2400" b="1" dirty="0">
                <a:solidFill>
                  <a:srgbClr val="595959"/>
                </a:solidFill>
                <a:latin typeface="微软雅黑" panose="020B0503020204020204" pitchFamily="34" charset="-122"/>
                <a:ea typeface="微软雅黑" panose="020B0503020204020204" pitchFamily="34" charset="-122"/>
              </a:rPr>
              <a:t>命令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graphicFrame>
        <p:nvGraphicFramePr>
          <p:cNvPr id="17" name="表格 16"/>
          <p:cNvGraphicFramePr>
            <a:graphicFrameLocks noGrp="1"/>
          </p:cNvGraphicFramePr>
          <p:nvPr/>
        </p:nvGraphicFramePr>
        <p:xfrm>
          <a:off x="1763688" y="2139702"/>
          <a:ext cx="5700712" cy="1209676"/>
        </p:xfrm>
        <a:graphic>
          <a:graphicData uri="http://schemas.openxmlformats.org/drawingml/2006/table">
            <a:tbl>
              <a:tblPr/>
              <a:tblGrid>
                <a:gridCol w="1657350"/>
                <a:gridCol w="4043362"/>
              </a:tblGrid>
              <a:tr h="444500">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命令名</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说明</a:t>
                      </a:r>
                      <a:endParaRPr kumimoji="0" lang="zh-CN" altLang="en-US" sz="1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382588">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err="1">
                          <a:ln>
                            <a:noFill/>
                          </a:ln>
                          <a:solidFill>
                            <a:srgbClr val="262626"/>
                          </a:solidFill>
                          <a:effectLst/>
                          <a:latin typeface="微软雅黑" panose="020B0503020204020204" pitchFamily="34" charset="-122"/>
                          <a:ea typeface="微软雅黑" panose="020B0503020204020204" pitchFamily="34" charset="-122"/>
                        </a:rPr>
                        <a:t>ifconfig</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查看网卡信息</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382588">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ping</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charset="-122"/>
                        </a:defRPr>
                      </a:lvl1pPr>
                      <a:lvl2pPr marL="742950" indent="-285750">
                        <a:spcBef>
                          <a:spcPct val="20000"/>
                        </a:spcBef>
                        <a:buFont typeface="Arial" panose="020B0604020202020204" pitchFamily="34" charset="0"/>
                        <a:defRPr sz="1600" b="1">
                          <a:solidFill>
                            <a:schemeClr val="tx1"/>
                          </a:solidFill>
                          <a:latin typeface="黑体" panose="02010609060101010101" charset="-122"/>
                          <a:ea typeface="黑体" panose="02010609060101010101" charset="-122"/>
                        </a:defRPr>
                      </a:lvl2pPr>
                      <a:lvl3pPr marL="1143000" indent="-228600">
                        <a:spcBef>
                          <a:spcPct val="20000"/>
                        </a:spcBef>
                        <a:buFont typeface="Arial" panose="020B0604020202020204" pitchFamily="34" charset="0"/>
                        <a:defRPr sz="1200" b="1">
                          <a:solidFill>
                            <a:schemeClr val="tx1"/>
                          </a:solidFill>
                          <a:latin typeface="黑体" panose="02010609060101010101" charset="-122"/>
                          <a:ea typeface="黑体" panose="02010609060101010101"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rPr>
                        <a:t>检查网络是否正常</a:t>
                      </a:r>
                      <a:endParaRPr kumimoji="0" lang="zh-CN" altLang="en-US" sz="1050" b="0" i="0" u="none" strike="noStrike" cap="none" normalizeH="0" baseline="0" dirty="0">
                        <a:ln>
                          <a:noFill/>
                        </a:ln>
                        <a:solidFill>
                          <a:srgbClr val="262626"/>
                        </a:solidFill>
                        <a:effectLst/>
                        <a:latin typeface="微软雅黑" panose="020B0503020204020204" pitchFamily="34" charset="-122"/>
                        <a:ea typeface="微软雅黑" panose="020B0503020204020204" pitchFamily="34"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en-US" altLang="zh-CN" sz="2400" b="1" dirty="0" err="1">
                <a:solidFill>
                  <a:srgbClr val="595959"/>
                </a:solidFill>
                <a:latin typeface="微软雅黑" panose="020B0503020204020204" pitchFamily="34" charset="-122"/>
                <a:ea typeface="微软雅黑" panose="020B0503020204020204" pitchFamily="34" charset="-122"/>
              </a:rPr>
              <a:t>ifconfig</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a:solidFill>
                  <a:srgbClr val="595959"/>
                </a:solidFill>
                <a:latin typeface="微软雅黑" panose="020B0503020204020204" pitchFamily="34" charset="-122"/>
                <a:ea typeface="微软雅黑" panose="020B0503020204020204" pitchFamily="34" charset="-122"/>
              </a:rPr>
              <a:t>ping</a:t>
            </a:r>
            <a:r>
              <a:rPr lang="zh-CN" altLang="en-US" sz="2400" b="1" dirty="0">
                <a:solidFill>
                  <a:srgbClr val="595959"/>
                </a:solidFill>
                <a:latin typeface="微软雅黑" panose="020B0503020204020204" pitchFamily="34" charset="-122"/>
                <a:ea typeface="微软雅黑" panose="020B0503020204020204" pitchFamily="34" charset="-122"/>
              </a:rPr>
              <a:t>命令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3.1</a:t>
            </a:r>
            <a:r>
              <a:rPr lang="zh-CN" altLang="en-US" b="1" dirty="0">
                <a:solidFill>
                  <a:srgbClr val="404040"/>
                </a:solidFill>
                <a:latin typeface="微软雅黑" panose="020B0503020204020204" pitchFamily="34" charset="-122"/>
                <a:ea typeface="微软雅黑" panose="020B0503020204020204" pitchFamily="34" charset="-122"/>
              </a:rPr>
              <a:t> 查看网卡信息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注意：</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4860033" y="2544966"/>
            <a:ext cx="3960440"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172.16.47.199</a:t>
            </a:r>
            <a:r>
              <a:rPr lang="zh-CN" altLang="en-US" sz="1050" dirty="0">
                <a:solidFill>
                  <a:srgbClr val="262626"/>
                </a:solidFill>
                <a:latin typeface="微软雅黑" panose="020B0503020204020204" pitchFamily="34" charset="-122"/>
                <a:ea typeface="微软雅黑" panose="020B0503020204020204" pitchFamily="34" charset="-122"/>
              </a:rPr>
              <a:t>是在网络中的地址，使用</a:t>
            </a:r>
            <a:r>
              <a:rPr lang="en-US" altLang="zh-CN" sz="1050" dirty="0" err="1">
                <a:solidFill>
                  <a:srgbClr val="262626"/>
                </a:solidFill>
                <a:latin typeface="微软雅黑" panose="020B0503020204020204" pitchFamily="34" charset="-122"/>
                <a:ea typeface="微软雅黑" panose="020B0503020204020204" pitchFamily="34" charset="-122"/>
              </a:rPr>
              <a:t>ifconfig</a:t>
            </a:r>
            <a:r>
              <a:rPr lang="zh-CN" altLang="en-US" sz="1050" dirty="0">
                <a:solidFill>
                  <a:srgbClr val="262626"/>
                </a:solidFill>
                <a:latin typeface="微软雅黑" panose="020B0503020204020204" pitchFamily="34" charset="-122"/>
                <a:ea typeface="微软雅黑" panose="020B0503020204020204" pitchFamily="34" charset="-122"/>
              </a:rPr>
              <a:t>主要是查看网卡对应网络中的</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127.0.0.1</a:t>
            </a:r>
            <a:r>
              <a:rPr lang="zh-CN" altLang="en-US" sz="1050" dirty="0">
                <a:solidFill>
                  <a:srgbClr val="262626"/>
                </a:solidFill>
                <a:latin typeface="微软雅黑" panose="020B0503020204020204" pitchFamily="34" charset="-122"/>
                <a:ea typeface="微软雅黑" panose="020B0503020204020204" pitchFamily="34" charset="-122"/>
              </a:rPr>
              <a:t>表示本机地址，提示：如果和自己的电脑通信就可以使用该地址。</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127.0.0.1</a:t>
            </a:r>
            <a:r>
              <a:rPr lang="zh-CN" altLang="en-US" sz="1050" dirty="0">
                <a:solidFill>
                  <a:srgbClr val="262626"/>
                </a:solidFill>
                <a:latin typeface="微软雅黑" panose="020B0503020204020204" pitchFamily="34" charset="-122"/>
                <a:ea typeface="微软雅黑" panose="020B0503020204020204" pitchFamily="34" charset="-122"/>
              </a:rPr>
              <a:t>该地址对应的域名是</a:t>
            </a:r>
            <a:r>
              <a:rPr lang="en-US" altLang="zh-CN" sz="1050" dirty="0" err="1">
                <a:solidFill>
                  <a:srgbClr val="262626"/>
                </a:solidFill>
                <a:latin typeface="微软雅黑" panose="020B0503020204020204" pitchFamily="34" charset="-122"/>
                <a:ea typeface="微软雅黑" panose="020B0503020204020204" pitchFamily="34" charset="-122"/>
              </a:rPr>
              <a:t>localhost</a:t>
            </a:r>
            <a:r>
              <a:rPr lang="zh-CN" altLang="en-US" sz="1050" dirty="0">
                <a:solidFill>
                  <a:srgbClr val="262626"/>
                </a:solidFill>
                <a:latin typeface="微软雅黑" panose="020B0503020204020204" pitchFamily="34" charset="-122"/>
                <a:ea typeface="微软雅黑" panose="020B0503020204020204" pitchFamily="34" charset="-122"/>
              </a:rPr>
              <a:t>，域名是</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地址的别名，通过域名能解析出一个对应的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41375" y="2145434"/>
            <a:ext cx="3837285" cy="20979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en-US" altLang="zh-CN" sz="2400" b="1" dirty="0" err="1">
                <a:solidFill>
                  <a:srgbClr val="595959"/>
                </a:solidFill>
                <a:latin typeface="微软雅黑" panose="020B0503020204020204" pitchFamily="34" charset="-122"/>
                <a:ea typeface="微软雅黑" panose="020B0503020204020204" pitchFamily="34" charset="-122"/>
              </a:rPr>
              <a:t>ifconfig</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a:solidFill>
                  <a:srgbClr val="595959"/>
                </a:solidFill>
                <a:latin typeface="微软雅黑" panose="020B0503020204020204" pitchFamily="34" charset="-122"/>
                <a:ea typeface="微软雅黑" panose="020B0503020204020204" pitchFamily="34" charset="-122"/>
              </a:rPr>
              <a:t>ping</a:t>
            </a:r>
            <a:r>
              <a:rPr lang="zh-CN" altLang="en-US" sz="2400" b="1" dirty="0">
                <a:solidFill>
                  <a:srgbClr val="595959"/>
                </a:solidFill>
                <a:latin typeface="微软雅黑" panose="020B0503020204020204" pitchFamily="34" charset="-122"/>
                <a:ea typeface="微软雅黑" panose="020B0503020204020204" pitchFamily="34" charset="-122"/>
              </a:rPr>
              <a:t>命令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3.2</a:t>
            </a:r>
            <a:r>
              <a:rPr lang="zh-CN" altLang="en-US" b="1" dirty="0">
                <a:solidFill>
                  <a:srgbClr val="404040"/>
                </a:solidFill>
                <a:latin typeface="微软雅黑" panose="020B0503020204020204" pitchFamily="34" charset="-122"/>
                <a:ea typeface="微软雅黑" panose="020B0503020204020204" pitchFamily="34" charset="-122"/>
              </a:rPr>
              <a:t> 检查网络是否正常</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1962" y="2139702"/>
            <a:ext cx="3854053" cy="2174894"/>
          </a:xfrm>
          <a:prstGeom prst="rect">
            <a:avLst/>
          </a:prstGeom>
        </p:spPr>
      </p:pic>
      <p:sp>
        <p:nvSpPr>
          <p:cNvPr id="7" name="矩形 6"/>
          <p:cNvSpPr>
            <a:spLocks noChangeArrowheads="1"/>
          </p:cNvSpPr>
          <p:nvPr/>
        </p:nvSpPr>
        <p:spPr bwMode="auto">
          <a:xfrm>
            <a:off x="4860033" y="2145434"/>
            <a:ext cx="74296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注意：</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4860033" y="2544966"/>
            <a:ext cx="396044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ping </a:t>
            </a:r>
            <a:r>
              <a:rPr lang="en-US" altLang="zh-CN" sz="1050" dirty="0" err="1">
                <a:solidFill>
                  <a:srgbClr val="262626"/>
                </a:solidFill>
                <a:latin typeface="微软雅黑" panose="020B0503020204020204" pitchFamily="34" charset="-122"/>
                <a:ea typeface="微软雅黑" panose="020B0503020204020204" pitchFamily="34" charset="-122"/>
              </a:rPr>
              <a:t>www.baidu.com</a:t>
            </a:r>
            <a:r>
              <a:rPr lang="en-US" altLang="zh-CN" sz="1050" dirty="0">
                <a:solidFill>
                  <a:srgbClr val="262626"/>
                </a:solidFill>
                <a:latin typeface="微软雅黑" panose="020B0503020204020204" pitchFamily="34" charset="-122"/>
                <a:ea typeface="微软雅黑" panose="020B0503020204020204" pitchFamily="34" charset="-122"/>
              </a:rPr>
              <a:t> </a:t>
            </a:r>
            <a:r>
              <a:rPr lang="zh-CN" altLang="en-US" sz="1050" dirty="0">
                <a:solidFill>
                  <a:srgbClr val="262626"/>
                </a:solidFill>
                <a:latin typeface="微软雅黑" panose="020B0503020204020204" pitchFamily="34" charset="-122"/>
                <a:ea typeface="微软雅黑" panose="020B0503020204020204" pitchFamily="34" charset="-122"/>
              </a:rPr>
              <a:t>检查是否能上公网</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ping </a:t>
            </a:r>
            <a:r>
              <a:rPr lang="zh-CN" altLang="en-US" sz="1050" dirty="0">
                <a:solidFill>
                  <a:srgbClr val="262626"/>
                </a:solidFill>
                <a:latin typeface="微软雅黑" panose="020B0503020204020204" pitchFamily="34" charset="-122"/>
                <a:ea typeface="微软雅黑" panose="020B0503020204020204" pitchFamily="34" charset="-122"/>
              </a:rPr>
              <a:t>当前局域网的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 检查是否在同一个局域网内</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Tx/>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ping 127.0.0.1 </a:t>
            </a:r>
            <a:r>
              <a:rPr lang="zh-CN" altLang="en-US" sz="1050" dirty="0">
                <a:solidFill>
                  <a:srgbClr val="262626"/>
                </a:solidFill>
                <a:latin typeface="微软雅黑" panose="020B0503020204020204" pitchFamily="34" charset="-122"/>
                <a:ea typeface="微软雅黑" panose="020B0503020204020204" pitchFamily="34" charset="-122"/>
              </a:rPr>
              <a:t>检查本地网卡是否正常</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3. </a:t>
            </a:r>
            <a:r>
              <a:rPr lang="en-US" altLang="zh-CN" sz="2400" b="1" dirty="0" err="1">
                <a:solidFill>
                  <a:srgbClr val="595959"/>
                </a:solidFill>
                <a:latin typeface="微软雅黑" panose="020B0503020204020204" pitchFamily="34" charset="-122"/>
                <a:ea typeface="微软雅黑" panose="020B0503020204020204" pitchFamily="34" charset="-122"/>
              </a:rPr>
              <a:t>ifconfig</a:t>
            </a:r>
            <a:r>
              <a:rPr lang="zh-CN" altLang="en-US" sz="2400" b="1" dirty="0">
                <a:solidFill>
                  <a:srgbClr val="595959"/>
                </a:solidFill>
                <a:latin typeface="微软雅黑" panose="020B0503020204020204" pitchFamily="34" charset="-122"/>
                <a:ea typeface="微软雅黑" panose="020B0503020204020204" pitchFamily="34" charset="-122"/>
              </a:rPr>
              <a:t>和</a:t>
            </a:r>
            <a:r>
              <a:rPr lang="en-US" altLang="zh-CN" sz="2400" b="1" dirty="0">
                <a:solidFill>
                  <a:srgbClr val="595959"/>
                </a:solidFill>
                <a:latin typeface="微软雅黑" panose="020B0503020204020204" pitchFamily="34" charset="-122"/>
                <a:ea typeface="微软雅黑" panose="020B0503020204020204" pitchFamily="34" charset="-122"/>
              </a:rPr>
              <a:t>ping</a:t>
            </a:r>
            <a:r>
              <a:rPr lang="zh-CN" altLang="en-US" sz="2400" b="1" dirty="0">
                <a:solidFill>
                  <a:srgbClr val="595959"/>
                </a:solidFill>
                <a:latin typeface="微软雅黑" panose="020B0503020204020204" pitchFamily="34" charset="-122"/>
                <a:ea typeface="微软雅黑" panose="020B0503020204020204" pitchFamily="34" charset="-122"/>
              </a:rPr>
              <a:t>命令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99288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查看网卡信息：</a:t>
            </a:r>
            <a:r>
              <a:rPr lang="en-US" altLang="zh-CN" sz="1050" b="1" dirty="0" err="1">
                <a:solidFill>
                  <a:srgbClr val="FF0000"/>
                </a:solidFill>
                <a:latin typeface="微软雅黑" panose="020B0503020204020204" pitchFamily="34" charset="-122"/>
                <a:ea typeface="微软雅黑" panose="020B0503020204020204" pitchFamily="34" charset="-122"/>
              </a:rPr>
              <a:t>ifconfig</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检查网络： </a:t>
            </a:r>
            <a:r>
              <a:rPr lang="en-US" altLang="zh-CN" sz="1050" b="1" dirty="0">
                <a:solidFill>
                  <a:srgbClr val="FF0000"/>
                </a:solidFill>
                <a:latin typeface="微软雅黑" panose="020B0503020204020204" pitchFamily="34" charset="-122"/>
                <a:ea typeface="微软雅黑" panose="020B0503020204020204" pitchFamily="34" charset="-122"/>
              </a:rPr>
              <a:t>ping</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3.3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网络介绍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FF0000"/>
              </a:buClr>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端口号的分类</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262626"/>
                </a:solidFill>
                <a:latin typeface="微软雅黑" panose="020B0503020204020204" pitchFamily="34" charset="-122"/>
                <a:ea typeface="微软雅黑" panose="020B0503020204020204" pitchFamily="34" charset="-122"/>
              </a:rPr>
              <a:t> </a:t>
            </a:r>
            <a:r>
              <a:rPr lang="en-US" altLang="zh-CN" sz="1400" dirty="0" smtClean="0">
                <a:solidFill>
                  <a:srgbClr val="262626"/>
                </a:solidFill>
                <a:latin typeface="微软雅黑" panose="020B0503020204020204" pitchFamily="34" charset="-122"/>
                <a:ea typeface="微软雅黑" panose="020B0503020204020204" pitchFamily="34" charset="-122"/>
              </a:rPr>
              <a:t>TCP</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socket</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528064"/>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59036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3320256" y="2455332"/>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757323"/>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75732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383091"/>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577199"/>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666121" y="2140168"/>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189613"/>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93864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如果在一台电脑上</a:t>
            </a:r>
            <a:r>
              <a:rPr lang="zh-CN" altLang="en-US" sz="1400" b="1" dirty="0" smtClean="0">
                <a:solidFill>
                  <a:srgbClr val="404040"/>
                </a:solidFill>
                <a:latin typeface="微软雅黑" panose="020B0503020204020204" pitchFamily="34" charset="-122"/>
                <a:ea typeface="微软雅黑" panose="020B0503020204020204" pitchFamily="34" charset="-122"/>
              </a:rPr>
              <a:t>使用</a:t>
            </a:r>
            <a:r>
              <a:rPr lang="zh-CN" altLang="en-US" sz="1400" b="1" dirty="0" smtClean="0">
                <a:solidFill>
                  <a:srgbClr val="404040"/>
                </a:solidFill>
                <a:latin typeface="微软雅黑" panose="020B0503020204020204" pitchFamily="34" charset="-122"/>
                <a:ea typeface="微软雅黑" panose="020B0503020204020204" pitchFamily="34" charset="-122"/>
              </a:rPr>
              <a:t>飞秋</a:t>
            </a:r>
            <a:r>
              <a:rPr lang="zh-CN" altLang="en-US" sz="1400" b="1" dirty="0" smtClean="0">
                <a:solidFill>
                  <a:srgbClr val="404040"/>
                </a:solidFill>
                <a:latin typeface="微软雅黑" panose="020B0503020204020204" pitchFamily="34" charset="-122"/>
                <a:ea typeface="微软雅黑" panose="020B0503020204020204" pitchFamily="34" charset="-122"/>
              </a:rPr>
              <a:t>给</a:t>
            </a:r>
            <a:r>
              <a:rPr lang="zh-CN" altLang="en-US" sz="1400" b="1" dirty="0">
                <a:solidFill>
                  <a:srgbClr val="404040"/>
                </a:solidFill>
                <a:latin typeface="微软雅黑" panose="020B0503020204020204" pitchFamily="34" charset="-122"/>
                <a:ea typeface="微软雅黑" panose="020B0503020204020204" pitchFamily="34" charset="-122"/>
              </a:rPr>
              <a:t>另外一台电脑上</a:t>
            </a:r>
            <a:r>
              <a:rPr lang="zh-CN" altLang="en-US" sz="1400" b="1" dirty="0" smtClean="0">
                <a:solidFill>
                  <a:srgbClr val="404040"/>
                </a:solidFill>
                <a:latin typeface="微软雅黑" panose="020B0503020204020204" pitchFamily="34" charset="-122"/>
                <a:ea typeface="微软雅黑" panose="020B0503020204020204" pitchFamily="34" charset="-122"/>
              </a:rPr>
              <a:t>的飞秋发送</a:t>
            </a:r>
            <a:r>
              <a:rPr lang="zh-CN" altLang="en-US" sz="1400" b="1" dirty="0">
                <a:solidFill>
                  <a:srgbClr val="404040"/>
                </a:solidFill>
                <a:latin typeface="微软雅黑" panose="020B0503020204020204" pitchFamily="34" charset="-122"/>
                <a:ea typeface="微软雅黑" panose="020B0503020204020204" pitchFamily="34" charset="-122"/>
              </a:rPr>
              <a:t>数据并且另外的这台电脑还运行着多个软件，它是如何区分这多个软件把</a:t>
            </a:r>
            <a:r>
              <a:rPr lang="zh-CN" altLang="en-US" sz="1400" b="1" dirty="0" smtClean="0">
                <a:solidFill>
                  <a:srgbClr val="404040"/>
                </a:solidFill>
                <a:latin typeface="微软雅黑" panose="020B0503020204020204" pitchFamily="34" charset="-122"/>
                <a:ea typeface="微软雅黑" panose="020B0503020204020204" pitchFamily="34" charset="-122"/>
              </a:rPr>
              <a:t>数据给飞秋的</a:t>
            </a:r>
            <a:r>
              <a:rPr lang="zh-CN" altLang="en-US" sz="1400" b="1" dirty="0">
                <a:solidFill>
                  <a:srgbClr val="404040"/>
                </a:solidFill>
                <a:latin typeface="微软雅黑" panose="020B0503020204020204" pitchFamily="34" charset="-122"/>
                <a:ea typeface="微软雅黑" panose="020B0503020204020204" pitchFamily="34" charset="-122"/>
              </a:rPr>
              <a:t>呢</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9216" name="文本框 9215"/>
          <p:cNvSpPr txBox="1"/>
          <p:nvPr/>
        </p:nvSpPr>
        <p:spPr>
          <a:xfrm>
            <a:off x="1666121" y="2665550"/>
            <a:ext cx="590877" cy="306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cxnSp>
        <p:nvCxnSpPr>
          <p:cNvPr id="9219" name="直线箭头连接符 9218"/>
          <p:cNvCxnSpPr/>
          <p:nvPr/>
        </p:nvCxnSpPr>
        <p:spPr>
          <a:xfrm>
            <a:off x="1961559" y="3049660"/>
            <a:ext cx="4266625" cy="187501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37" name="TextBox 15"/>
          <p:cNvSpPr txBox="1">
            <a:spLocks noChangeArrowheads="1"/>
          </p:cNvSpPr>
          <p:nvPr/>
        </p:nvSpPr>
        <p:spPr bwMode="auto">
          <a:xfrm>
            <a:off x="3406924" y="4757323"/>
            <a:ext cx="259442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FF0000"/>
                </a:solidFill>
                <a:latin typeface="微软雅黑" panose="020B0503020204020204" pitchFamily="34" charset="-122"/>
                <a:ea typeface="微软雅黑" panose="020B0503020204020204" pitchFamily="34" charset="-122"/>
              </a:rPr>
              <a:t>只有</a:t>
            </a:r>
            <a:r>
              <a:rPr lang="en-US" altLang="zh-CN" sz="1050" dirty="0" err="1">
                <a:solidFill>
                  <a:srgbClr val="FF0000"/>
                </a:solidFill>
                <a:latin typeface="微软雅黑" panose="020B0503020204020204" pitchFamily="34" charset="-122"/>
                <a:ea typeface="微软雅黑" panose="020B0503020204020204" pitchFamily="34" charset="-122"/>
              </a:rPr>
              <a:t>ip</a:t>
            </a:r>
            <a:r>
              <a:rPr lang="zh-CN" altLang="en-US" sz="1050" dirty="0">
                <a:solidFill>
                  <a:srgbClr val="FF0000"/>
                </a:solidFill>
                <a:latin typeface="微软雅黑" panose="020B0503020204020204" pitchFamily="34" charset="-122"/>
                <a:ea typeface="微软雅黑" panose="020B0503020204020204" pitchFamily="34" charset="-122"/>
              </a:rPr>
              <a:t>地址无法确定把数据给那个进程</a:t>
            </a:r>
            <a:endParaRPr lang="en-US" altLang="zh-CN" sz="1050" dirty="0">
              <a:solidFill>
                <a:srgbClr val="FF0000"/>
              </a:solidFill>
              <a:latin typeface="微软雅黑" panose="020B0503020204020204" pitchFamily="34" charset="-122"/>
              <a:ea typeface="微软雅黑" panose="020B0503020204020204" pitchFamily="34" charset="-122"/>
            </a:endParaRPr>
          </a:p>
        </p:txBody>
      </p:sp>
      <p:cxnSp>
        <p:nvCxnSpPr>
          <p:cNvPr id="40" name="直线箭头连接符 39"/>
          <p:cNvCxnSpPr/>
          <p:nvPr/>
        </p:nvCxnSpPr>
        <p:spPr>
          <a:xfrm flipV="1">
            <a:off x="6176444" y="2827068"/>
            <a:ext cx="704437" cy="1869450"/>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49" name="直线箭头连接符 48"/>
          <p:cNvCxnSpPr/>
          <p:nvPr/>
        </p:nvCxnSpPr>
        <p:spPr>
          <a:xfrm flipV="1">
            <a:off x="6228184" y="3291830"/>
            <a:ext cx="792666" cy="1404688"/>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3" name="直线箭头连接符 52"/>
          <p:cNvCxnSpPr/>
          <p:nvPr/>
        </p:nvCxnSpPr>
        <p:spPr>
          <a:xfrm flipV="1">
            <a:off x="6278568" y="3994174"/>
            <a:ext cx="700479" cy="702344"/>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56" name="直线箭头连接符 55"/>
          <p:cNvCxnSpPr/>
          <p:nvPr/>
        </p:nvCxnSpPr>
        <p:spPr>
          <a:xfrm flipV="1">
            <a:off x="6265262" y="4443958"/>
            <a:ext cx="693862" cy="33623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pic>
        <p:nvPicPr>
          <p:cNvPr id="4" name="图片 3">
            <a:hlinkClick r:id="rId1" action="ppaction://hlinkfile"/>
          </p:cNvPr>
          <p:cNvPicPr>
            <a:picLocks noChangeAspect="1"/>
          </p:cNvPicPr>
          <p:nvPr/>
        </p:nvPicPr>
        <p:blipFill>
          <a:blip r:embed="rId2"/>
          <a:stretch>
            <a:fillRect/>
          </a:stretch>
        </p:blipFill>
        <p:spPr>
          <a:xfrm>
            <a:off x="7524710" y="3867949"/>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9216" grpId="0"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925"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3356448" y="2300484"/>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1308862"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666121"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其实，每运行一个程序都会有一个端口，想要给对应的程序发送数据，找到对应的端口即可。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437823" y="2581815"/>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437823" y="3121089"/>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437823" y="369467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437823" y="4257498"/>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9934" y="2569658"/>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36332" y="3096074"/>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36332" y="368252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42939" y="424534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网络</a:t>
            </a:r>
            <a:r>
              <a:rPr lang="zh-CN" altLang="en-US" sz="1400" dirty="0" smtClean="0">
                <a:solidFill>
                  <a:srgbClr val="FF0000"/>
                </a:solidFill>
                <a:latin typeface="微软雅黑" panose="020B0503020204020204" pitchFamily="34" charset="-122"/>
                <a:ea typeface="微软雅黑" panose="020B0503020204020204" pitchFamily="34" charset="-122"/>
              </a:rPr>
              <a:t>介绍</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sz="1400" dirty="0" smtClean="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端口号的分类</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262626"/>
                </a:solidFill>
                <a:latin typeface="微软雅黑" panose="020B0503020204020204" pitchFamily="34" charset="-122"/>
                <a:ea typeface="微软雅黑" panose="020B0503020204020204" pitchFamily="34" charset="-122"/>
              </a:rPr>
              <a:t> </a:t>
            </a:r>
            <a:r>
              <a:rPr lang="en-US" altLang="zh-CN" sz="1400" dirty="0" smtClean="0">
                <a:solidFill>
                  <a:srgbClr val="262626"/>
                </a:solidFill>
                <a:latin typeface="微软雅黑" panose="020B0503020204020204" pitchFamily="34" charset="-122"/>
                <a:ea typeface="微软雅黑" panose="020B0503020204020204" pitchFamily="34" charset="-122"/>
              </a:rPr>
              <a:t>TCP</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socket</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什么是端口</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09818" y="1635646"/>
            <a:ext cx="39604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端口是</a:t>
            </a:r>
            <a:r>
              <a:rPr lang="zh-CN" altLang="en-US" sz="1050" b="1" dirty="0">
                <a:solidFill>
                  <a:srgbClr val="FF0000"/>
                </a:solidFill>
                <a:latin typeface="微软雅黑" panose="020B0503020204020204" pitchFamily="34" charset="-122"/>
                <a:ea typeface="微软雅黑" panose="020B0503020204020204" pitchFamily="34" charset="-122"/>
              </a:rPr>
              <a:t>传输数据的通道</a:t>
            </a:r>
            <a:r>
              <a:rPr lang="zh-CN" altLang="en-US" sz="1050" dirty="0">
                <a:solidFill>
                  <a:srgbClr val="262626"/>
                </a:solidFill>
                <a:latin typeface="微软雅黑" panose="020B0503020204020204" pitchFamily="34" charset="-122"/>
                <a:ea typeface="微软雅黑" panose="020B0503020204020204" pitchFamily="34" charset="-122"/>
              </a:rPr>
              <a:t>，好比教室的门，是数据传输必经之路。</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其实，每一个端口都会有一个对应的端口号，想要找到端口通过端口号即可。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809818" y="911600"/>
            <a:ext cx="7866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什么是端口号</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09818" y="1635646"/>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操作系统为了统一管理这么多端口，就对端口进行了编号，这就是端口号，端口号其实就是一个</a:t>
            </a:r>
            <a:r>
              <a:rPr lang="zh-CN" altLang="en-US" sz="1050" b="1" dirty="0">
                <a:solidFill>
                  <a:srgbClr val="FF0000"/>
                </a:solidFill>
                <a:latin typeface="微软雅黑" panose="020B0503020204020204" pitchFamily="34" charset="-122"/>
                <a:ea typeface="微软雅黑" panose="020B0503020204020204" pitchFamily="34" charset="-122"/>
              </a:rPr>
              <a:t>数字</a:t>
            </a:r>
            <a:r>
              <a:rPr lang="zh-CN" altLang="en-US" sz="1050" dirty="0">
                <a:solidFill>
                  <a:srgbClr val="262626"/>
                </a:solidFill>
                <a:latin typeface="微软雅黑" panose="020B0503020204020204" pitchFamily="34" charset="-122"/>
                <a:ea typeface="微软雅黑" panose="020B0503020204020204" pitchFamily="34" charset="-122"/>
              </a:rPr>
              <a:t>，好比我们现实生活中的门牌号。</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端口号有</a:t>
            </a:r>
            <a:r>
              <a:rPr lang="en-US" altLang="zh-CN" sz="1050" dirty="0">
                <a:solidFill>
                  <a:srgbClr val="262626"/>
                </a:solidFill>
                <a:latin typeface="微软雅黑" panose="020B0503020204020204" pitchFamily="34" charset="-122"/>
                <a:ea typeface="微软雅黑" panose="020B0503020204020204" pitchFamily="34" charset="-122"/>
              </a:rPr>
              <a:t>65536</a:t>
            </a:r>
            <a:r>
              <a:rPr lang="zh-CN" altLang="en-US" sz="1050" dirty="0">
                <a:solidFill>
                  <a:srgbClr val="262626"/>
                </a:solidFill>
                <a:latin typeface="微软雅黑" panose="020B0503020204020204" pitchFamily="34" charset="-122"/>
                <a:ea typeface="微软雅黑" panose="020B0503020204020204" pitchFamily="34" charset="-122"/>
              </a:rPr>
              <a:t>个。</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58" y="2418918"/>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云形 8"/>
          <p:cNvSpPr/>
          <p:nvPr/>
        </p:nvSpPr>
        <p:spPr>
          <a:xfrm>
            <a:off x="3620344" y="1445886"/>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0" name="直线箭头连接符 9"/>
          <p:cNvCxnSpPr/>
          <p:nvPr/>
        </p:nvCxnSpPr>
        <p:spPr>
          <a:xfrm flipH="1">
            <a:off x="2843808" y="2169350"/>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912774" y="4612841"/>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6598162" y="4612841"/>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a:xfrm>
            <a:off x="5108725" y="2238609"/>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5899224" y="2432717"/>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9" name="TextBox 15"/>
          <p:cNvSpPr txBox="1">
            <a:spLocks noChangeArrowheads="1"/>
          </p:cNvSpPr>
          <p:nvPr/>
        </p:nvSpPr>
        <p:spPr bwMode="auto">
          <a:xfrm>
            <a:off x="1239054" y="1995686"/>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0" name="TextBox 15"/>
          <p:cNvSpPr txBox="1">
            <a:spLocks noChangeArrowheads="1"/>
          </p:cNvSpPr>
          <p:nvPr/>
        </p:nvSpPr>
        <p:spPr bwMode="auto">
          <a:xfrm>
            <a:off x="6979047" y="2045131"/>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151858" y="924982"/>
            <a:ext cx="87406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最终通信流程，通过</a:t>
            </a:r>
            <a:r>
              <a:rPr lang="en-US" altLang="zh-CN" sz="1400" b="1" dirty="0" err="1">
                <a:solidFill>
                  <a:srgbClr val="404040"/>
                </a:solidFill>
                <a:latin typeface="微软雅黑" panose="020B0503020204020204" pitchFamily="34" charset="-122"/>
                <a:ea typeface="微软雅黑" panose="020B0503020204020204" pitchFamily="34" charset="-122"/>
              </a:rPr>
              <a:t>ip</a:t>
            </a:r>
            <a:r>
              <a:rPr lang="zh-CN" altLang="en-US" sz="1400" b="1" dirty="0">
                <a:solidFill>
                  <a:srgbClr val="404040"/>
                </a:solidFill>
                <a:latin typeface="微软雅黑" panose="020B0503020204020204" pitchFamily="34" charset="-122"/>
                <a:ea typeface="微软雅黑" panose="020B0503020204020204" pitchFamily="34" charset="-122"/>
              </a:rPr>
              <a:t>地址找到对应的设备，通过端口号找到对应的端口，然后通过端口把数据给应用程序。</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040885" y="25529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2011641" y="313500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2011641" y="37192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2019995" y="424083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8" name="文本框 27"/>
          <p:cNvSpPr txBox="1"/>
          <p:nvPr/>
        </p:nvSpPr>
        <p:spPr>
          <a:xfrm>
            <a:off x="5942377" y="257211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29" name="文本框 28"/>
          <p:cNvSpPr txBox="1"/>
          <p:nvPr/>
        </p:nvSpPr>
        <p:spPr>
          <a:xfrm>
            <a:off x="5928775" y="309852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0" name="文本框 29"/>
          <p:cNvSpPr txBox="1"/>
          <p:nvPr/>
        </p:nvSpPr>
        <p:spPr>
          <a:xfrm>
            <a:off x="5928775" y="368497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1" name="文本框 30"/>
          <p:cNvSpPr txBox="1"/>
          <p:nvPr/>
        </p:nvSpPr>
        <p:spPr>
          <a:xfrm>
            <a:off x="5935382" y="4247793"/>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2843808" y="25529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5451596" y="257211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2850351" y="313500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2" name="文本框 31"/>
          <p:cNvSpPr txBox="1"/>
          <p:nvPr/>
        </p:nvSpPr>
        <p:spPr>
          <a:xfrm>
            <a:off x="5420457" y="309852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3" name="文本框 32"/>
          <p:cNvSpPr txBox="1"/>
          <p:nvPr/>
        </p:nvSpPr>
        <p:spPr>
          <a:xfrm>
            <a:off x="2838050" y="37192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4" name="文本框 33"/>
          <p:cNvSpPr txBox="1"/>
          <p:nvPr/>
        </p:nvSpPr>
        <p:spPr>
          <a:xfrm>
            <a:off x="2853011" y="424083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5434928" y="367910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5422994" y="425215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cxnSp>
        <p:nvCxnSpPr>
          <p:cNvPr id="37" name="直线箭头连接符 36"/>
          <p:cNvCxnSpPr/>
          <p:nvPr/>
        </p:nvCxnSpPr>
        <p:spPr>
          <a:xfrm>
            <a:off x="3334137" y="2806852"/>
            <a:ext cx="2100791" cy="1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15"/>
          <p:cNvSpPr txBox="1">
            <a:spLocks noChangeArrowheads="1"/>
          </p:cNvSpPr>
          <p:nvPr/>
        </p:nvSpPr>
        <p:spPr bwMode="auto">
          <a:xfrm>
            <a:off x="3965288" y="2854616"/>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40" name="TextBox 15"/>
          <p:cNvSpPr txBox="1">
            <a:spLocks noChangeArrowheads="1"/>
          </p:cNvSpPr>
          <p:nvPr/>
        </p:nvSpPr>
        <p:spPr bwMode="auto">
          <a:xfrm>
            <a:off x="3619202" y="2491319"/>
            <a:ext cx="1489523"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对方</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和对方端口号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p:bldP spid="14" grpId="0"/>
      <p:bldP spid="18" grpId="0" animBg="1"/>
      <p:bldP spid="19" grpId="0"/>
      <p:bldP spid="20" grpId="0"/>
      <p:bldP spid="21" grpId="0"/>
      <p:bldP spid="4" grpId="0" animBg="1"/>
      <p:bldP spid="25" grpId="0" animBg="1"/>
      <p:bldP spid="26" grpId="0" animBg="1"/>
      <p:bldP spid="27" grpId="0" animBg="1"/>
      <p:bldP spid="28" grpId="0" animBg="1"/>
      <p:bldP spid="29" grpId="0" animBg="1"/>
      <p:bldP spid="30" grpId="0" animBg="1"/>
      <p:bldP spid="31" grpId="0" animBg="1"/>
      <p:bldP spid="22" grpId="0" animBg="1"/>
      <p:bldP spid="23" grpId="0" animBg="1"/>
      <p:bldP spid="24" grpId="0" animBg="1"/>
      <p:bldP spid="32" grpId="0" animBg="1"/>
      <p:bldP spid="33" grpId="0" animBg="1"/>
      <p:bldP spid="34" grpId="0" animBg="1"/>
      <p:bldP spid="35" grpId="0" animBg="1"/>
      <p:bldP spid="36" grpId="0" animBg="1"/>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4. </a:t>
            </a:r>
            <a:r>
              <a:rPr lang="zh-CN" altLang="en-US" sz="2400" b="1" dirty="0">
                <a:solidFill>
                  <a:srgbClr val="595959"/>
                </a:solidFill>
                <a:latin typeface="微软雅黑" panose="020B0503020204020204" pitchFamily="34" charset="-122"/>
                <a:ea typeface="微软雅黑" panose="020B0503020204020204" pitchFamily="34" charset="-122"/>
              </a:rPr>
              <a:t>端口和端口号的介绍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4" y="1981032"/>
            <a:ext cx="8051105"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端口是</a:t>
            </a:r>
            <a:r>
              <a:rPr lang="zh-CN" altLang="en-US" sz="1050" b="1" dirty="0">
                <a:solidFill>
                  <a:srgbClr val="FF0000"/>
                </a:solidFill>
                <a:latin typeface="微软雅黑" panose="020B0503020204020204" pitchFamily="34" charset="-122"/>
                <a:ea typeface="微软雅黑" panose="020B0503020204020204" pitchFamily="34" charset="-122"/>
              </a:rPr>
              <a:t>传输数据通道，是数据传输的必经之路</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端口号是</a:t>
            </a:r>
            <a:r>
              <a:rPr lang="zh-CN" altLang="en-US" sz="1050" b="1" dirty="0">
                <a:solidFill>
                  <a:srgbClr val="FF0000"/>
                </a:solidFill>
                <a:latin typeface="微软雅黑" panose="020B0503020204020204" pitchFamily="34" charset="-122"/>
                <a:ea typeface="微软雅黑" panose="020B0503020204020204" pitchFamily="34" charset="-122"/>
              </a:rPr>
              <a:t>用来管理区分不同端口的一个号码</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网络通信流程：通过对方的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地址能够找到对应的设备，然后再通过端口号能够找到对应的端口，然后通过端口可以给运行的应用程序传输数据。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b="1" dirty="0" smtClean="0">
                <a:solidFill>
                  <a:srgbClr val="404040"/>
                </a:solidFill>
                <a:latin typeface="微软雅黑" panose="020B0503020204020204" pitchFamily="34" charset="-122"/>
                <a:ea typeface="微软雅黑" panose="020B0503020204020204" pitchFamily="34" charset="-122"/>
              </a:rPr>
              <a:t>知识</a:t>
            </a:r>
            <a:r>
              <a:rPr lang="zh-CN" altLang="en-US" b="1" dirty="0">
                <a:solidFill>
                  <a:srgbClr val="404040"/>
                </a:solidFill>
                <a:latin typeface="微软雅黑" panose="020B0503020204020204" pitchFamily="34" charset="-122"/>
                <a:ea typeface="微软雅黑" panose="020B0503020204020204" pitchFamily="34" charset="-122"/>
              </a:rPr>
              <a:t>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网络介绍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FF0000"/>
              </a:buClr>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端口号的分类</a:t>
            </a:r>
            <a:endParaRPr lang="en-US" altLang="zh-CN" sz="1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262626"/>
                </a:solidFill>
                <a:latin typeface="微软雅黑" panose="020B0503020204020204" pitchFamily="34" charset="-122"/>
                <a:ea typeface="微软雅黑" panose="020B0503020204020204" pitchFamily="34" charset="-122"/>
              </a:rPr>
              <a:t> </a:t>
            </a:r>
            <a:r>
              <a:rPr lang="en-US" altLang="zh-CN" sz="1400" dirty="0" smtClean="0">
                <a:solidFill>
                  <a:srgbClr val="262626"/>
                </a:solidFill>
                <a:latin typeface="微软雅黑" panose="020B0503020204020204" pitchFamily="34" charset="-122"/>
                <a:ea typeface="微软雅黑" panose="020B0503020204020204" pitchFamily="34" charset="-122"/>
              </a:rPr>
              <a:t>TCP</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socket</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zh-CN" altLang="en-US" sz="2400" b="1" dirty="0">
                <a:solidFill>
                  <a:srgbClr val="595959"/>
                </a:solidFill>
                <a:latin typeface="微软雅黑" panose="020B0503020204020204" pitchFamily="34" charset="-122"/>
                <a:ea typeface="微软雅黑" panose="020B0503020204020204" pitchFamily="34" charset="-122"/>
              </a:rPr>
              <a:t>端口号的分类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6"/>
          <p:cNvSpPr txBox="1">
            <a:spLocks noChangeArrowheads="1"/>
          </p:cNvSpPr>
          <p:nvPr/>
        </p:nvSpPr>
        <p:spPr bwMode="auto">
          <a:xfrm>
            <a:off x="628650" y="1059582"/>
            <a:ext cx="27912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404040"/>
                </a:solidFill>
                <a:latin typeface="微软雅黑" panose="020B0503020204020204" pitchFamily="34" charset="-122"/>
                <a:ea typeface="微软雅黑" panose="020B0503020204020204" pitchFamily="34" charset="-122"/>
              </a:rPr>
              <a:t>端口号按照一定的规定可以分为</a:t>
            </a:r>
            <a:r>
              <a:rPr lang="en-US" altLang="zh-CN" sz="1400" b="1" dirty="0">
                <a:solidFill>
                  <a:srgbClr val="404040"/>
                </a:solidFill>
                <a:latin typeface="微软雅黑" panose="020B0503020204020204" pitchFamily="34" charset="-122"/>
                <a:ea typeface="微软雅黑" panose="020B0503020204020204" pitchFamily="34" charset="-122"/>
              </a:rPr>
              <a:t>:</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1043608" y="1576733"/>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anose="020B0503020204020204" pitchFamily="34" charset="-122"/>
                <a:ea typeface="微软雅黑" panose="020B0503020204020204" pitchFamily="34" charset="-122"/>
              </a:rPr>
              <a:t>知名端口号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1043608" y="2013093"/>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171450" indent="-171450">
              <a:lnSpc>
                <a:spcPct val="150000"/>
              </a:lnSpc>
              <a:buFont typeface="Wingdings" panose="05000000000000000000" pitchFamily="2" charset="2"/>
              <a:buChar char="l"/>
            </a:pPr>
            <a:r>
              <a:rPr lang="zh-CN" altLang="en-US" sz="1050" dirty="0">
                <a:solidFill>
                  <a:srgbClr val="262626"/>
                </a:solidFill>
                <a:latin typeface="微软雅黑" panose="020B0503020204020204" pitchFamily="34" charset="-122"/>
                <a:ea typeface="微软雅黑" panose="020B0503020204020204" pitchFamily="34" charset="-122"/>
              </a:rPr>
              <a:t>动态端口号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4" name="图片 3">
            <a:hlinkClick r:id="rId1" action="ppaction://hlinkfile"/>
          </p:cNvPr>
          <p:cNvPicPr>
            <a:picLocks noChangeAspect="1"/>
          </p:cNvPicPr>
          <p:nvPr/>
        </p:nvPicPr>
        <p:blipFill>
          <a:blip r:embed="rId2"/>
          <a:stretch>
            <a:fillRect/>
          </a:stretch>
        </p:blipFill>
        <p:spPr>
          <a:xfrm>
            <a:off x="7518360" y="3845724"/>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zh-CN" altLang="en-US" sz="2400" b="1" dirty="0">
                <a:solidFill>
                  <a:srgbClr val="595959"/>
                </a:solidFill>
                <a:latin typeface="微软雅黑" panose="020B0503020204020204" pitchFamily="34" charset="-122"/>
                <a:ea typeface="微软雅黑" panose="020B0503020204020204" pitchFamily="34" charset="-122"/>
              </a:rPr>
              <a:t>端口号的分类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5" y="1820495"/>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知名端口号</a:t>
            </a:r>
            <a:r>
              <a:rPr lang="zh-CN" altLang="en-US" sz="1050" b="1" dirty="0">
                <a:solidFill>
                  <a:srgbClr val="FF0000"/>
                </a:solidFill>
                <a:latin typeface="微软雅黑" panose="020B0503020204020204" pitchFamily="34" charset="-122"/>
                <a:ea typeface="微软雅黑" panose="020B0503020204020204" pitchFamily="34" charset="-122"/>
              </a:rPr>
              <a:t>是指众所周知的端口号</a:t>
            </a:r>
            <a:r>
              <a:rPr lang="zh-CN" altLang="en-US" sz="1050" dirty="0">
                <a:solidFill>
                  <a:srgbClr val="262626"/>
                </a:solidFill>
                <a:latin typeface="微软雅黑" panose="020B0503020204020204" pitchFamily="34" charset="-122"/>
                <a:ea typeface="微软雅黑" panose="020B0503020204020204" pitchFamily="34" charset="-122"/>
              </a:rPr>
              <a:t>，范围从</a:t>
            </a:r>
            <a:r>
              <a:rPr lang="en-US" altLang="zh-CN" sz="1050" b="1" dirty="0">
                <a:solidFill>
                  <a:srgbClr val="FF0000"/>
                </a:solidFill>
                <a:latin typeface="微软雅黑" panose="020B0503020204020204" pitchFamily="34" charset="-122"/>
                <a:ea typeface="微软雅黑" panose="020B0503020204020204" pitchFamily="34" charset="-122"/>
              </a:rPr>
              <a:t>0</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1023</a:t>
            </a:r>
            <a:r>
              <a:rPr lang="zh-CN" altLang="en-US" sz="1050" dirty="0">
                <a:solidFill>
                  <a:srgbClr val="262626"/>
                </a:solidFill>
                <a:latin typeface="微软雅黑" panose="020B0503020204020204" pitchFamily="34" charset="-122"/>
                <a:ea typeface="微软雅黑" panose="020B0503020204020204" pitchFamily="34" charset="-122"/>
              </a:rPr>
              <a:t>，这些端口号一般固定分配给一些服务，比如</a:t>
            </a:r>
            <a:r>
              <a:rPr lang="en-US" altLang="zh-CN" sz="1050" dirty="0">
                <a:solidFill>
                  <a:srgbClr val="262626"/>
                </a:solidFill>
                <a:latin typeface="微软雅黑" panose="020B0503020204020204" pitchFamily="34" charset="-122"/>
                <a:ea typeface="微软雅黑" panose="020B0503020204020204" pitchFamily="34" charset="-122"/>
              </a:rPr>
              <a:t>21</a:t>
            </a:r>
            <a:r>
              <a:rPr lang="zh-CN" altLang="en-US" sz="1050" dirty="0">
                <a:solidFill>
                  <a:srgbClr val="262626"/>
                </a:solidFill>
                <a:latin typeface="微软雅黑" panose="020B0503020204020204" pitchFamily="34" charset="-122"/>
                <a:ea typeface="微软雅黑" panose="020B0503020204020204" pitchFamily="34" charset="-122"/>
              </a:rPr>
              <a:t>端口分配给</a:t>
            </a:r>
            <a:r>
              <a:rPr lang="en-US" altLang="zh-CN" sz="1050" dirty="0">
                <a:solidFill>
                  <a:srgbClr val="262626"/>
                </a:solidFill>
                <a:latin typeface="微软雅黑" panose="020B0503020204020204" pitchFamily="34" charset="-122"/>
                <a:ea typeface="微软雅黑" panose="020B0503020204020204" pitchFamily="34" charset="-122"/>
              </a:rPr>
              <a:t>FTP(</a:t>
            </a:r>
            <a:r>
              <a:rPr lang="zh-CN" altLang="en-US" sz="1050" dirty="0">
                <a:solidFill>
                  <a:srgbClr val="262626"/>
                </a:solidFill>
                <a:latin typeface="微软雅黑" panose="020B0503020204020204" pitchFamily="34" charset="-122"/>
                <a:ea typeface="微软雅黑" panose="020B0503020204020204" pitchFamily="34" charset="-122"/>
              </a:rPr>
              <a:t>文件传输协议</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服务，</a:t>
            </a:r>
            <a:r>
              <a:rPr lang="en-US" altLang="zh-CN" sz="1050" dirty="0">
                <a:solidFill>
                  <a:srgbClr val="262626"/>
                </a:solidFill>
                <a:latin typeface="微软雅黑" panose="020B0503020204020204" pitchFamily="34" charset="-122"/>
                <a:ea typeface="微软雅黑" panose="020B0503020204020204" pitchFamily="34" charset="-122"/>
              </a:rPr>
              <a:t>25</a:t>
            </a:r>
            <a:r>
              <a:rPr lang="zh-CN" altLang="en-US" sz="1050" dirty="0">
                <a:solidFill>
                  <a:srgbClr val="262626"/>
                </a:solidFill>
                <a:latin typeface="微软雅黑" panose="020B0503020204020204" pitchFamily="34" charset="-122"/>
                <a:ea typeface="微软雅黑" panose="020B0503020204020204" pitchFamily="34" charset="-122"/>
              </a:rPr>
              <a:t>端口分配给</a:t>
            </a:r>
            <a:r>
              <a:rPr lang="en-US" altLang="zh-CN" sz="1050" dirty="0">
                <a:solidFill>
                  <a:srgbClr val="262626"/>
                </a:solidFill>
                <a:latin typeface="微软雅黑" panose="020B0503020204020204" pitchFamily="34" charset="-122"/>
                <a:ea typeface="微软雅黑" panose="020B0503020204020204" pitchFamily="34" charset="-122"/>
              </a:rPr>
              <a:t>SMTP</a:t>
            </a:r>
            <a:r>
              <a:rPr lang="zh-CN" altLang="en-US" sz="1050" dirty="0">
                <a:solidFill>
                  <a:srgbClr val="262626"/>
                </a:solidFill>
                <a:latin typeface="微软雅黑" panose="020B0503020204020204" pitchFamily="34" charset="-122"/>
                <a:ea typeface="微软雅黑" panose="020B0503020204020204" pitchFamily="34" charset="-122"/>
              </a:rPr>
              <a:t>（简单邮件传输协议）服务，</a:t>
            </a:r>
            <a:r>
              <a:rPr lang="en-US" altLang="zh-CN" sz="1050" dirty="0">
                <a:solidFill>
                  <a:srgbClr val="262626"/>
                </a:solidFill>
                <a:latin typeface="微软雅黑" panose="020B0503020204020204" pitchFamily="34" charset="-122"/>
                <a:ea typeface="微软雅黑" panose="020B0503020204020204" pitchFamily="34" charset="-122"/>
              </a:rPr>
              <a:t>80</a:t>
            </a:r>
            <a:r>
              <a:rPr lang="zh-CN" altLang="en-US" sz="1050" dirty="0">
                <a:solidFill>
                  <a:srgbClr val="262626"/>
                </a:solidFill>
                <a:latin typeface="微软雅黑" panose="020B0503020204020204" pitchFamily="34" charset="-122"/>
                <a:ea typeface="微软雅黑" panose="020B0503020204020204" pitchFamily="34" charset="-122"/>
              </a:rPr>
              <a:t>端口分配给</a:t>
            </a:r>
            <a:r>
              <a:rPr lang="en-US" altLang="zh-CN" sz="1050" dirty="0">
                <a:solidFill>
                  <a:srgbClr val="262626"/>
                </a:solidFill>
                <a:latin typeface="微软雅黑" panose="020B0503020204020204" pitchFamily="34" charset="-122"/>
                <a:ea typeface="微软雅黑" panose="020B0503020204020204" pitchFamily="34" charset="-122"/>
              </a:rPr>
              <a:t>HTTP</a:t>
            </a:r>
            <a:r>
              <a:rPr lang="zh-CN" altLang="en-US" sz="1050" dirty="0">
                <a:solidFill>
                  <a:srgbClr val="262626"/>
                </a:solidFill>
                <a:latin typeface="微软雅黑" panose="020B0503020204020204" pitchFamily="34" charset="-122"/>
                <a:ea typeface="微软雅黑" panose="020B0503020204020204" pitchFamily="34" charset="-122"/>
              </a:rPr>
              <a:t>服务。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5.1</a:t>
            </a:r>
            <a:r>
              <a:rPr lang="zh-CN" altLang="en-US" b="1" dirty="0">
                <a:solidFill>
                  <a:srgbClr val="404040"/>
                </a:solidFill>
                <a:latin typeface="微软雅黑" panose="020B0503020204020204" pitchFamily="34" charset="-122"/>
                <a:ea typeface="微软雅黑" panose="020B0503020204020204" pitchFamily="34" charset="-122"/>
              </a:rPr>
              <a:t> 知名端口号</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28650" y="2669639"/>
            <a:ext cx="7668344" cy="1899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zh-CN" altLang="en-US" sz="2400" b="1" dirty="0">
                <a:solidFill>
                  <a:srgbClr val="595959"/>
                </a:solidFill>
                <a:latin typeface="微软雅黑" panose="020B0503020204020204" pitchFamily="34" charset="-122"/>
                <a:ea typeface="微软雅黑" panose="020B0503020204020204" pitchFamily="34" charset="-122"/>
              </a:rPr>
              <a:t>端口号的分类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4" y="1981032"/>
            <a:ext cx="790709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一般程序员开发应用程序使用端口号称为动态端口号。</a:t>
            </a: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动态端口号的范围是从</a:t>
            </a:r>
            <a:r>
              <a:rPr lang="en-US" altLang="zh-CN" sz="1050" b="1" dirty="0">
                <a:solidFill>
                  <a:srgbClr val="FF0000"/>
                </a:solidFill>
                <a:latin typeface="微软雅黑" panose="020B0503020204020204" pitchFamily="34" charset="-122"/>
                <a:ea typeface="微软雅黑" panose="020B0503020204020204" pitchFamily="34" charset="-122"/>
              </a:rPr>
              <a:t>1024</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65535</a:t>
            </a:r>
            <a:r>
              <a:rPr lang="zh-CN" altLang="en-US" sz="1050" dirty="0">
                <a:solidFill>
                  <a:srgbClr val="262626"/>
                </a:solidFill>
                <a:latin typeface="微软雅黑" panose="020B0503020204020204" pitchFamily="34" charset="-122"/>
                <a:ea typeface="微软雅黑" panose="020B0503020204020204" pitchFamily="34" charset="-122"/>
              </a:rPr>
              <a:t>，如果程序员开发的程序没有设置端口号，操作系统会在动态端口号这个范围内随机生成一个给开发的应用程序使用。</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5.2</a:t>
            </a:r>
            <a:r>
              <a:rPr lang="zh-CN" altLang="en-US" b="1" dirty="0">
                <a:solidFill>
                  <a:srgbClr val="404040"/>
                </a:solidFill>
                <a:latin typeface="微软雅黑" panose="020B0503020204020204" pitchFamily="34" charset="-122"/>
                <a:ea typeface="微软雅黑" panose="020B0503020204020204" pitchFamily="34" charset="-122"/>
              </a:rPr>
              <a:t> 动态端口号</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814293" y="4139495"/>
            <a:ext cx="7232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提示：</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sp>
        <p:nvSpPr>
          <p:cNvPr id="7" name="TextBox 15"/>
          <p:cNvSpPr txBox="1">
            <a:spLocks noChangeArrowheads="1"/>
          </p:cNvSpPr>
          <p:nvPr/>
        </p:nvSpPr>
        <p:spPr bwMode="auto">
          <a:xfrm>
            <a:off x="829408" y="4561461"/>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当运行一个程序默认会有一个端口号，当这个程序退出时，所占用的这个端口号就会被释放。</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99592" y="3042861"/>
            <a:ext cx="3643642" cy="1090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5. </a:t>
            </a:r>
            <a:r>
              <a:rPr lang="zh-CN" altLang="en-US" sz="2400" b="1" dirty="0">
                <a:solidFill>
                  <a:srgbClr val="595959"/>
                </a:solidFill>
                <a:latin typeface="微软雅黑" panose="020B0503020204020204" pitchFamily="34" charset="-122"/>
                <a:ea typeface="微软雅黑" panose="020B0503020204020204" pitchFamily="34" charset="-122"/>
              </a:rPr>
              <a:t>端口号的分类 </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22" name="TextBox 15"/>
          <p:cNvSpPr txBox="1">
            <a:spLocks noChangeArrowheads="1"/>
          </p:cNvSpPr>
          <p:nvPr/>
        </p:nvSpPr>
        <p:spPr bwMode="auto">
          <a:xfrm>
            <a:off x="841375" y="1981032"/>
            <a:ext cx="71465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端口号可以分为两类：</a:t>
            </a:r>
            <a:r>
              <a:rPr lang="zh-CN" altLang="en-US" sz="1050" b="1" dirty="0">
                <a:solidFill>
                  <a:srgbClr val="FF0000"/>
                </a:solidFill>
                <a:latin typeface="微软雅黑" panose="020B0503020204020204" pitchFamily="34" charset="-122"/>
                <a:ea typeface="微软雅黑" panose="020B0503020204020204" pitchFamily="34" charset="-122"/>
              </a:rPr>
              <a:t> 知名端口号</a:t>
            </a:r>
            <a:r>
              <a:rPr lang="zh-CN" altLang="en-US" sz="1050" dirty="0">
                <a:solidFill>
                  <a:srgbClr val="262626"/>
                </a:solidFill>
                <a:latin typeface="微软雅黑" panose="020B0503020204020204" pitchFamily="34" charset="-122"/>
                <a:ea typeface="微软雅黑" panose="020B0503020204020204" pitchFamily="34" charset="-122"/>
              </a:rPr>
              <a:t>和</a:t>
            </a:r>
            <a:r>
              <a:rPr lang="zh-CN" altLang="en-US" sz="1050" b="1" dirty="0">
                <a:solidFill>
                  <a:srgbClr val="FF0000"/>
                </a:solidFill>
                <a:latin typeface="微软雅黑" panose="020B0503020204020204" pitchFamily="34" charset="-122"/>
                <a:ea typeface="微软雅黑" panose="020B0503020204020204" pitchFamily="34" charset="-122"/>
              </a:rPr>
              <a:t>动态端口号</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知名端口号的范围是</a:t>
            </a:r>
            <a:r>
              <a:rPr lang="en-US" altLang="zh-CN" sz="1050" b="1" dirty="0">
                <a:solidFill>
                  <a:srgbClr val="FF0000"/>
                </a:solidFill>
                <a:latin typeface="微软雅黑" panose="020B0503020204020204" pitchFamily="34" charset="-122"/>
                <a:ea typeface="微软雅黑" panose="020B0503020204020204" pitchFamily="34" charset="-122"/>
              </a:rPr>
              <a:t>0</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1023</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动态端口号的范围是</a:t>
            </a:r>
            <a:r>
              <a:rPr lang="en-US" altLang="zh-CN" sz="1050" b="1" dirty="0">
                <a:solidFill>
                  <a:srgbClr val="FF0000"/>
                </a:solidFill>
                <a:latin typeface="微软雅黑" panose="020B0503020204020204" pitchFamily="34" charset="-122"/>
                <a:ea typeface="微软雅黑" panose="020B0503020204020204" pitchFamily="34" charset="-122"/>
              </a:rPr>
              <a:t>1024</a:t>
            </a:r>
            <a:r>
              <a:rPr lang="zh-CN" altLang="en-US" sz="1050" b="1" dirty="0">
                <a:solidFill>
                  <a:srgbClr val="FF0000"/>
                </a:solidFill>
                <a:latin typeface="微软雅黑" panose="020B0503020204020204" pitchFamily="34" charset="-122"/>
                <a:ea typeface="微软雅黑" panose="020B0503020204020204" pitchFamily="34" charset="-122"/>
              </a:rPr>
              <a:t>到</a:t>
            </a:r>
            <a:r>
              <a:rPr lang="en-US" altLang="zh-CN" sz="1050" b="1" dirty="0">
                <a:solidFill>
                  <a:srgbClr val="FF0000"/>
                </a:solidFill>
                <a:latin typeface="微软雅黑" panose="020B0503020204020204" pitchFamily="34" charset="-122"/>
                <a:ea typeface="微软雅黑" panose="020B0503020204020204" pitchFamily="34" charset="-122"/>
              </a:rPr>
              <a:t>65535</a:t>
            </a:r>
            <a:endParaRPr lang="en-US" altLang="zh-CN" sz="1050" b="1" dirty="0">
              <a:solidFill>
                <a:srgbClr val="FF0000"/>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5.3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solidFill>
                  <a:srgbClr val="595959"/>
                </a:solidFill>
                <a:latin typeface="微软雅黑" panose="020B0503020204020204" pitchFamily="34" charset="-122"/>
                <a:ea typeface="微软雅黑" panose="020B0503020204020204" pitchFamily="34" charset="-122"/>
              </a:rPr>
              <a:t>网络介绍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560840"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将具有独立功能的多台计算机通过通信线路和通信设备连接起来，在网络管理软件及网络通信协议下，</a:t>
            </a:r>
            <a:r>
              <a:rPr lang="zh-CN" altLang="en-US" sz="1050" b="1" dirty="0">
                <a:solidFill>
                  <a:srgbClr val="FF0000"/>
                </a:solidFill>
                <a:latin typeface="微软雅黑" panose="020B0503020204020204" pitchFamily="34" charset="-122"/>
                <a:ea typeface="微软雅黑" panose="020B0503020204020204" pitchFamily="34" charset="-122"/>
              </a:rPr>
              <a:t>实现资源共享和信息传递的虚拟平台</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1.1</a:t>
            </a:r>
            <a:r>
              <a:rPr lang="zh-CN" altLang="en-US" b="1" dirty="0">
                <a:solidFill>
                  <a:srgbClr val="404040"/>
                </a:solidFill>
                <a:latin typeface="微软雅黑" panose="020B0503020204020204" pitchFamily="34" charset="-122"/>
                <a:ea typeface="微软雅黑" panose="020B0503020204020204" pitchFamily="34" charset="-122"/>
              </a:rPr>
              <a:t> 网络的概念</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31840" y="2572459"/>
            <a:ext cx="3096344" cy="2375555"/>
          </a:xfrm>
          <a:prstGeom prst="rect">
            <a:avLst/>
          </a:prstGeom>
          <a:ln w="3175">
            <a:solidFill>
              <a:schemeClr val="bg1">
                <a:lumMod val="65000"/>
              </a:schemeClr>
            </a:solidFill>
          </a:ln>
        </p:spPr>
      </p:pic>
      <p:pic>
        <p:nvPicPr>
          <p:cNvPr id="4" name="图片 3">
            <a:hlinkClick r:id="rId2" action="ppaction://hlinkfile"/>
          </p:cNvPr>
          <p:cNvPicPr>
            <a:picLocks noChangeAspect="1"/>
          </p:cNvPicPr>
          <p:nvPr/>
        </p:nvPicPr>
        <p:blipFill>
          <a:blip r:embed="rId3"/>
          <a:stretch>
            <a:fillRect/>
          </a:stretch>
        </p:blipFill>
        <p:spPr>
          <a:xfrm>
            <a:off x="7518360" y="3845724"/>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网络介绍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a:t>
            </a:r>
            <a:r>
              <a:rPr lang="zh-CN" altLang="en-US" sz="1400" dirty="0" smtClean="0">
                <a:solidFill>
                  <a:srgbClr val="000000"/>
                </a:solidFill>
                <a:latin typeface="微软雅黑" panose="020B0503020204020204" pitchFamily="34" charset="-122"/>
                <a:ea typeface="微软雅黑" panose="020B0503020204020204" pitchFamily="34" charset="-122"/>
              </a:rPr>
              <a:t>分类</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FF0000"/>
                </a:solidFill>
                <a:latin typeface="微软雅黑" panose="020B0503020204020204" pitchFamily="34" charset="-122"/>
                <a:ea typeface="微软雅黑" panose="020B0503020204020204" pitchFamily="34" charset="-122"/>
              </a:rPr>
              <a:t> </a:t>
            </a:r>
            <a:r>
              <a:rPr lang="en-US" altLang="zh-CN" sz="1400" dirty="0" smtClean="0">
                <a:solidFill>
                  <a:srgbClr val="FF0000"/>
                </a:solidFill>
                <a:latin typeface="微软雅黑" panose="020B0503020204020204" pitchFamily="34" charset="-122"/>
                <a:ea typeface="微软雅黑" panose="020B0503020204020204" pitchFamily="34" charset="-122"/>
              </a:rPr>
              <a:t>socket</a:t>
            </a:r>
            <a:r>
              <a:rPr lang="zh-CN" altLang="en-US" sz="1400" dirty="0" smtClean="0">
                <a:solidFill>
                  <a:srgbClr val="FF0000"/>
                </a:solidFill>
                <a:latin typeface="微软雅黑" panose="020B0503020204020204" pitchFamily="34" charset="-122"/>
                <a:ea typeface="微软雅黑" panose="020B0503020204020204" pitchFamily="34" charset="-122"/>
              </a:rPr>
              <a:t>介绍</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TCP</a:t>
            </a:r>
            <a:r>
              <a:rPr lang="zh-CN" altLang="en-US" sz="1400" dirty="0" smtClean="0">
                <a:solidFill>
                  <a:srgbClr val="262626"/>
                </a:solidFill>
                <a:latin typeface="微软雅黑" panose="020B0503020204020204" pitchFamily="34" charset="-122"/>
                <a:ea typeface="微软雅黑" panose="020B0503020204020204" pitchFamily="34" charset="-122"/>
              </a:rPr>
              <a:t>介绍</a:t>
            </a:r>
            <a:endParaRPr lang="zh-CN" altLang="en-US"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9" name="TextBox 15"/>
          <p:cNvSpPr txBox="1">
            <a:spLocks noChangeArrowheads="1"/>
          </p:cNvSpPr>
          <p:nvPr/>
        </p:nvSpPr>
        <p:spPr bwMode="auto">
          <a:xfrm>
            <a:off x="899592" y="149163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到目前为止我们学习</a:t>
            </a:r>
            <a:r>
              <a:rPr lang="zh-CN" altLang="en-US" sz="1050" dirty="0" smtClean="0">
                <a:solidFill>
                  <a:srgbClr val="262626"/>
                </a:solidFill>
                <a:latin typeface="微软雅黑" panose="020B0503020204020204" pitchFamily="34" charset="-122"/>
                <a:ea typeface="微软雅黑" panose="020B0503020204020204" pitchFamily="34" charset="-122"/>
              </a:rPr>
              <a:t>了</a:t>
            </a:r>
            <a:r>
              <a:rPr lang="en-US" altLang="zh-CN" sz="1050" dirty="0" smtClean="0">
                <a:solidFill>
                  <a:srgbClr val="262626"/>
                </a:solidFill>
                <a:latin typeface="微软雅黑" panose="020B0503020204020204" pitchFamily="34" charset="-122"/>
                <a:ea typeface="微软雅黑" panose="020B0503020204020204" pitchFamily="34" charset="-122"/>
              </a:rPr>
              <a:t>IP</a:t>
            </a:r>
            <a:r>
              <a:rPr lang="zh-CN" altLang="en-US" sz="1050" dirty="0" smtClean="0">
                <a:solidFill>
                  <a:srgbClr val="262626"/>
                </a:solidFill>
                <a:latin typeface="微软雅黑" panose="020B0503020204020204" pitchFamily="34" charset="-122"/>
                <a:ea typeface="微软雅黑" panose="020B0503020204020204" pitchFamily="34" charset="-122"/>
              </a:rPr>
              <a:t>地址</a:t>
            </a:r>
            <a:r>
              <a:rPr lang="zh-CN" altLang="en-US" sz="1050" dirty="0">
                <a:solidFill>
                  <a:srgbClr val="262626"/>
                </a:solidFill>
                <a:latin typeface="微软雅黑" panose="020B0503020204020204" pitchFamily="34" charset="-122"/>
                <a:ea typeface="微软雅黑" panose="020B0503020204020204" pitchFamily="34" charset="-122"/>
              </a:rPr>
              <a:t>和</a:t>
            </a:r>
            <a:r>
              <a:rPr lang="zh-CN" altLang="en-US" sz="1050" dirty="0" smtClean="0">
                <a:solidFill>
                  <a:srgbClr val="262626"/>
                </a:solidFill>
                <a:latin typeface="微软雅黑" panose="020B0503020204020204" pitchFamily="34" charset="-122"/>
                <a:ea typeface="微软雅黑" panose="020B0503020204020204" pitchFamily="34" charset="-122"/>
              </a:rPr>
              <a:t>端口号，使用这些我们就可以在茫茫的网络海洋中进行畅游了么？</a:t>
            </a:r>
            <a:r>
              <a:rPr lang="en-US" altLang="zh-CN" sz="1050" dirty="0" smtClean="0">
                <a:solidFill>
                  <a:srgbClr val="262626"/>
                </a:solidFill>
                <a:latin typeface="微软雅黑" panose="020B0503020204020204" pitchFamily="34" charset="-122"/>
                <a:ea typeface="微软雅黑" panose="020B0503020204020204" pitchFamily="34" charset="-122"/>
              </a:rPr>
              <a:t>No</a:t>
            </a:r>
            <a:r>
              <a:rPr lang="zh-CN" altLang="en-US" sz="1050" dirty="0" smtClean="0">
                <a:solidFill>
                  <a:srgbClr val="262626"/>
                </a:solidFill>
                <a:latin typeface="微软雅黑" panose="020B0503020204020204" pitchFamily="34" charset="-122"/>
                <a:ea typeface="微软雅黑" panose="020B0503020204020204" pitchFamily="34" charset="-122"/>
              </a:rPr>
              <a:t>！</a:t>
            </a:r>
            <a:endParaRPr lang="en-US" altLang="zh-CN" sz="1050" dirty="0" smtClean="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971600" y="4143866"/>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使用</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来完成</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31640" y="1923678"/>
            <a:ext cx="1234925" cy="1866528"/>
          </a:xfrm>
          <a:prstGeom prst="rect">
            <a:avLst/>
          </a:prstGeom>
        </p:spPr>
      </p:pic>
      <p:sp>
        <p:nvSpPr>
          <p:cNvPr id="3" name="文本框 2"/>
          <p:cNvSpPr txBox="1"/>
          <p:nvPr/>
        </p:nvSpPr>
        <p:spPr>
          <a:xfrm>
            <a:off x="2737736" y="2165824"/>
            <a:ext cx="2342308" cy="415498"/>
          </a:xfrm>
          <a:prstGeom prst="rect">
            <a:avLst/>
          </a:prstGeom>
          <a:noFill/>
        </p:spPr>
        <p:txBody>
          <a:bodyPr wrap="none" rtlCol="0">
            <a:spAutoFit/>
          </a:bodyPr>
          <a:lstStyle/>
          <a:p>
            <a:pPr fontAlgn="auto">
              <a:spcBef>
                <a:spcPts val="0"/>
              </a:spcBef>
              <a:spcAft>
                <a:spcPts val="0"/>
              </a:spcAft>
            </a:pPr>
            <a:r>
              <a:rPr kumimoji="1" lang="zh-CN" altLang="en-US" sz="1050" dirty="0" smtClean="0">
                <a:solidFill>
                  <a:schemeClr val="tx1">
                    <a:lumMod val="65000"/>
                    <a:lumOff val="35000"/>
                  </a:schemeClr>
                </a:solidFill>
                <a:latin typeface="+mn-lt"/>
                <a:ea typeface="+mn-ea"/>
              </a:rPr>
              <a:t>只知道 </a:t>
            </a:r>
            <a:r>
              <a:rPr kumimoji="1" lang="en-US" altLang="zh-CN" sz="1050" dirty="0" smtClean="0">
                <a:solidFill>
                  <a:schemeClr val="tx1">
                    <a:lumMod val="65000"/>
                    <a:lumOff val="35000"/>
                  </a:schemeClr>
                </a:solidFill>
                <a:latin typeface="+mn-lt"/>
                <a:ea typeface="+mn-ea"/>
              </a:rPr>
              <a:t>IP</a:t>
            </a:r>
            <a:r>
              <a:rPr kumimoji="1" lang="zh-CN" altLang="en-US" sz="1050" dirty="0" smtClean="0">
                <a:solidFill>
                  <a:schemeClr val="tx1">
                    <a:lumMod val="65000"/>
                    <a:lumOff val="35000"/>
                  </a:schemeClr>
                </a:solidFill>
                <a:latin typeface="+mn-lt"/>
                <a:ea typeface="+mn-ea"/>
              </a:rPr>
              <a:t>地址</a:t>
            </a:r>
            <a:r>
              <a:rPr kumimoji="1" lang="en-US" altLang="zh-CN" sz="1050" dirty="0" smtClean="0">
                <a:solidFill>
                  <a:schemeClr val="tx1">
                    <a:lumMod val="65000"/>
                    <a:lumOff val="35000"/>
                  </a:schemeClr>
                </a:solidFill>
                <a:latin typeface="+mn-lt"/>
                <a:ea typeface="+mn-ea"/>
              </a:rPr>
              <a:t>,</a:t>
            </a:r>
            <a:r>
              <a:rPr kumimoji="1" lang="zh-CN" altLang="en-US" sz="1050" dirty="0" smtClean="0">
                <a:solidFill>
                  <a:schemeClr val="tx1">
                    <a:lumMod val="65000"/>
                    <a:lumOff val="35000"/>
                  </a:schemeClr>
                </a:solidFill>
                <a:latin typeface="+mn-lt"/>
                <a:ea typeface="+mn-ea"/>
              </a:rPr>
              <a:t>端口号</a:t>
            </a:r>
            <a:endParaRPr kumimoji="1" lang="en-US" altLang="zh-CN" sz="1050" dirty="0" smtClean="0">
              <a:solidFill>
                <a:schemeClr val="tx1">
                  <a:lumMod val="65000"/>
                  <a:lumOff val="35000"/>
                </a:schemeClr>
              </a:solidFill>
              <a:latin typeface="+mn-lt"/>
              <a:ea typeface="+mn-ea"/>
            </a:endParaRPr>
          </a:p>
          <a:p>
            <a:pPr fontAlgn="auto">
              <a:spcBef>
                <a:spcPts val="0"/>
              </a:spcBef>
              <a:spcAft>
                <a:spcPts val="0"/>
              </a:spcAft>
            </a:pPr>
            <a:r>
              <a:rPr kumimoji="1" lang="zh-CN" altLang="en-US" sz="1050" dirty="0" smtClean="0">
                <a:solidFill>
                  <a:schemeClr val="tx1">
                    <a:lumMod val="65000"/>
                    <a:lumOff val="35000"/>
                  </a:schemeClr>
                </a:solidFill>
                <a:latin typeface="+mn-lt"/>
                <a:ea typeface="+mn-ea"/>
              </a:rPr>
              <a:t>但是没有工具是无法到达诗和远方的</a:t>
            </a:r>
            <a:endParaRPr kumimoji="1" lang="zh-CN" altLang="en-US" sz="1050" dirty="0">
              <a:solidFill>
                <a:schemeClr val="tx1">
                  <a:lumMod val="65000"/>
                  <a:lumOff val="35000"/>
                </a:schemeClr>
              </a:solidFill>
              <a:latin typeface="+mn-lt"/>
              <a:ea typeface="+mn-ea"/>
            </a:endParaRPr>
          </a:p>
        </p:txBody>
      </p:sp>
      <p:cxnSp>
        <p:nvCxnSpPr>
          <p:cNvPr id="5" name="直线箭头连接符 4"/>
          <p:cNvCxnSpPr/>
          <p:nvPr/>
        </p:nvCxnSpPr>
        <p:spPr>
          <a:xfrm flipV="1">
            <a:off x="2051720" y="2509314"/>
            <a:ext cx="75069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5251215" y="2272423"/>
            <a:ext cx="2558711" cy="1485394"/>
          </a:xfrm>
          <a:prstGeom prst="rect">
            <a:avLst/>
          </a:prstGeom>
        </p:spPr>
      </p:pic>
      <p:pic>
        <p:nvPicPr>
          <p:cNvPr id="4" name="图片 3">
            <a:hlinkClick r:id="rId3" action="ppaction://hlinkfile"/>
          </p:cNvPr>
          <p:cNvPicPr>
            <a:picLocks noChangeAspect="1"/>
          </p:cNvPicPr>
          <p:nvPr/>
        </p:nvPicPr>
        <p:blipFill>
          <a:blip r:embed="rId4"/>
          <a:stretch>
            <a:fillRect/>
          </a:stretch>
        </p:blipFill>
        <p:spPr>
          <a:xfrm>
            <a:off x="7518360" y="3845724"/>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6913264"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简称 套接字</a:t>
            </a:r>
            <a:r>
              <a:rPr lang="en-US" altLang="zh-CN" sz="1050" dirty="0">
                <a:solidFill>
                  <a:srgbClr val="262626"/>
                </a:solidFill>
                <a:latin typeface="微软雅黑" panose="020B0503020204020204" pitchFamily="34" charset="-122"/>
                <a:ea typeface="微软雅黑" panose="020B0503020204020204" pitchFamily="34" charset="-122"/>
              </a:rPr>
              <a:t>) </a:t>
            </a:r>
            <a:r>
              <a:rPr lang="zh-CN" altLang="en-US" sz="1050" dirty="0" smtClean="0">
                <a:solidFill>
                  <a:srgbClr val="262626"/>
                </a:solidFill>
                <a:latin typeface="微软雅黑" panose="020B0503020204020204" pitchFamily="34" charset="-122"/>
                <a:ea typeface="微软雅黑" panose="020B0503020204020204" pitchFamily="34" charset="-122"/>
              </a:rPr>
              <a:t>是</a:t>
            </a:r>
            <a:r>
              <a:rPr lang="zh-CN" altLang="en-US" sz="1050" b="1" dirty="0" smtClean="0">
                <a:solidFill>
                  <a:srgbClr val="FF0000"/>
                </a:solidFill>
                <a:latin typeface="微软雅黑" panose="020B0503020204020204" pitchFamily="34" charset="-122"/>
                <a:ea typeface="微软雅黑" panose="020B0503020204020204" pitchFamily="34" charset="-122"/>
              </a:rPr>
              <a:t>程序之间</a:t>
            </a:r>
            <a:r>
              <a:rPr lang="zh-CN" altLang="en-US" sz="1050" b="1" dirty="0">
                <a:solidFill>
                  <a:srgbClr val="FF0000"/>
                </a:solidFill>
                <a:latin typeface="微软雅黑" panose="020B0503020204020204" pitchFamily="34" charset="-122"/>
                <a:ea typeface="微软雅黑" panose="020B0503020204020204" pitchFamily="34" charset="-122"/>
              </a:rPr>
              <a:t>通信一个工具</a:t>
            </a:r>
            <a:r>
              <a:rPr lang="zh-CN" altLang="en-US" sz="1050" dirty="0">
                <a:solidFill>
                  <a:srgbClr val="262626"/>
                </a:solidFill>
                <a:latin typeface="微软雅黑" panose="020B0503020204020204" pitchFamily="34" charset="-122"/>
                <a:ea typeface="微软雅黑" panose="020B0503020204020204" pitchFamily="34" charset="-122"/>
              </a:rPr>
              <a:t>，好比现实中的电话，当知道了对方的电话号码后需要使用电话才能进行通讯</a:t>
            </a:r>
            <a:r>
              <a:rPr lang="zh-CN" altLang="en-US" sz="1050" dirty="0" smtClean="0">
                <a:solidFill>
                  <a:srgbClr val="262626"/>
                </a:solidFill>
                <a:latin typeface="微软雅黑" panose="020B0503020204020204" pitchFamily="34" charset="-122"/>
                <a:ea typeface="微软雅黑" panose="020B0503020204020204" pitchFamily="34" charset="-122"/>
              </a:rPr>
              <a:t>，</a:t>
            </a:r>
            <a:r>
              <a:rPr lang="zh-CN" altLang="en-US" sz="1050" b="1" dirty="0" smtClean="0">
                <a:solidFill>
                  <a:srgbClr val="FF0000"/>
                </a:solidFill>
                <a:latin typeface="微软雅黑" panose="020B0503020204020204" pitchFamily="34" charset="-122"/>
                <a:ea typeface="微软雅黑" panose="020B0503020204020204" pitchFamily="34" charset="-122"/>
              </a:rPr>
              <a:t>程序之间</a:t>
            </a:r>
            <a:r>
              <a:rPr lang="zh-CN" altLang="en-US" sz="1050" b="1" dirty="0">
                <a:solidFill>
                  <a:srgbClr val="FF0000"/>
                </a:solidFill>
                <a:latin typeface="微软雅黑" panose="020B0503020204020204" pitchFamily="34" charset="-122"/>
                <a:ea typeface="微软雅黑" panose="020B0503020204020204" pitchFamily="34" charset="-122"/>
              </a:rPr>
              <a:t>想要进行网络通信需要基于这个</a:t>
            </a:r>
            <a:r>
              <a:rPr lang="en-US" altLang="zh-CN" sz="1050" b="1" dirty="0" smtClean="0">
                <a:solidFill>
                  <a:srgbClr val="FF0000"/>
                </a:solidFill>
                <a:latin typeface="微软雅黑" panose="020B0503020204020204" pitchFamily="34" charset="-122"/>
                <a:ea typeface="微软雅黑" panose="020B0503020204020204" pitchFamily="34" charset="-122"/>
              </a:rPr>
              <a:t>socket</a:t>
            </a:r>
            <a:r>
              <a:rPr lang="zh-CN" altLang="en-US" sz="1050" dirty="0" smtClean="0">
                <a:solidFill>
                  <a:srgbClr val="262626"/>
                </a:solidFill>
                <a:latin typeface="微软雅黑" panose="020B0503020204020204" pitchFamily="34" charset="-122"/>
                <a:ea typeface="微软雅黑" panose="020B0503020204020204" pitchFamily="34" charset="-122"/>
              </a:rPr>
              <a:t>，</a:t>
            </a:r>
            <a:r>
              <a:rPr lang="en-US" altLang="zh-CN" sz="1050" dirty="0" smtClean="0">
                <a:solidFill>
                  <a:srgbClr val="262626"/>
                </a:solidFill>
                <a:latin typeface="微软雅黑" panose="020B0503020204020204" pitchFamily="34" charset="-122"/>
                <a:ea typeface="微软雅黑" panose="020B0503020204020204" pitchFamily="34" charset="-122"/>
              </a:rPr>
              <a:t>socket</a:t>
            </a:r>
            <a:r>
              <a:rPr lang="zh-CN" altLang="en-US" sz="1050" dirty="0" smtClean="0">
                <a:solidFill>
                  <a:srgbClr val="262626"/>
                </a:solidFill>
                <a:latin typeface="微软雅黑" panose="020B0503020204020204" pitchFamily="34" charset="-122"/>
                <a:ea typeface="微软雅黑" panose="020B0503020204020204" pitchFamily="34" charset="-122"/>
              </a:rPr>
              <a:t>就是程序间进行网络通讯的工具。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socket</a:t>
            </a:r>
            <a:r>
              <a:rPr lang="zh-CN" altLang="en-US" b="1" dirty="0">
                <a:solidFill>
                  <a:srgbClr val="404040"/>
                </a:solidFill>
                <a:latin typeface="微软雅黑" panose="020B0503020204020204" pitchFamily="34" charset="-122"/>
                <a:ea typeface="微软雅黑" panose="020B0503020204020204" pitchFamily="34" charset="-122"/>
              </a:rPr>
              <a:t>是什么</a:t>
            </a:r>
            <a:r>
              <a:rPr lang="en-US" altLang="zh-CN" b="1" dirty="0">
                <a:solidFill>
                  <a:srgbClr val="404040"/>
                </a:solidFill>
                <a:latin typeface="微软雅黑" panose="020B0503020204020204" pitchFamily="34" charset="-122"/>
                <a:ea typeface="微软雅黑" panose="020B0503020204020204" pitchFamily="34" charset="-122"/>
              </a:rPr>
              <a:t>?</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4644008" y="2787774"/>
            <a:ext cx="108012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1</a:t>
            </a:r>
            <a:endParaRPr kumimoji="1" lang="zh-CN" altLang="en-US" dirty="0"/>
          </a:p>
        </p:txBody>
      </p:sp>
      <p:sp>
        <p:nvSpPr>
          <p:cNvPr id="9" name="矩形 8"/>
          <p:cNvSpPr/>
          <p:nvPr/>
        </p:nvSpPr>
        <p:spPr>
          <a:xfrm>
            <a:off x="4644008" y="4155926"/>
            <a:ext cx="1080120"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a:t>socket</a:t>
            </a:r>
            <a:endParaRPr kumimoji="1" lang="zh-CN" altLang="en-US" dirty="0"/>
          </a:p>
        </p:txBody>
      </p:sp>
      <p:sp>
        <p:nvSpPr>
          <p:cNvPr id="11" name="矩形 10"/>
          <p:cNvSpPr/>
          <p:nvPr/>
        </p:nvSpPr>
        <p:spPr>
          <a:xfrm>
            <a:off x="6876256" y="2787774"/>
            <a:ext cx="1080120"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进程</a:t>
            </a:r>
            <a:r>
              <a:rPr kumimoji="1" lang="en-US" altLang="zh-CN" dirty="0"/>
              <a:t>2</a:t>
            </a:r>
            <a:endParaRPr kumimoji="1" lang="zh-CN" altLang="en-US" dirty="0"/>
          </a:p>
        </p:txBody>
      </p:sp>
      <p:sp>
        <p:nvSpPr>
          <p:cNvPr id="12" name="矩形 11"/>
          <p:cNvSpPr/>
          <p:nvPr/>
        </p:nvSpPr>
        <p:spPr>
          <a:xfrm>
            <a:off x="6876256" y="4155926"/>
            <a:ext cx="1080120"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t>socket</a:t>
            </a:r>
            <a:endParaRPr kumimoji="1" lang="zh-CN" altLang="en-US" dirty="0"/>
          </a:p>
        </p:txBody>
      </p:sp>
      <p:cxnSp>
        <p:nvCxnSpPr>
          <p:cNvPr id="8" name="直线箭头连接符 7"/>
          <p:cNvCxnSpPr/>
          <p:nvPr/>
        </p:nvCxnSpPr>
        <p:spPr>
          <a:xfrm>
            <a:off x="5724128" y="4299942"/>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线箭头连接符 14"/>
          <p:cNvCxnSpPr/>
          <p:nvPr/>
        </p:nvCxnSpPr>
        <p:spPr>
          <a:xfrm flipH="1">
            <a:off x="5724128" y="4443959"/>
            <a:ext cx="115212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15"/>
          <p:cNvSpPr txBox="1">
            <a:spLocks noChangeArrowheads="1"/>
          </p:cNvSpPr>
          <p:nvPr/>
        </p:nvSpPr>
        <p:spPr bwMode="auto">
          <a:xfrm>
            <a:off x="5911552" y="3893227"/>
            <a:ext cx="72008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FF0000"/>
                </a:solidFill>
                <a:latin typeface="微软雅黑" panose="020B0503020204020204" pitchFamily="34" charset="-122"/>
                <a:ea typeface="微软雅黑" panose="020B0503020204020204" pitchFamily="34" charset="-122"/>
              </a:rPr>
              <a:t>传输数据</a:t>
            </a:r>
            <a:endParaRPr lang="en-US" altLang="zh-CN" sz="105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976279" y="2840431"/>
            <a:ext cx="2781190" cy="17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animBg="1"/>
      <p:bldP spid="9" grpId="0" animBg="1"/>
      <p:bldP spid="11" grpId="0" animBg="1"/>
      <p:bldP spid="12"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smtClean="0">
                <a:solidFill>
                  <a:srgbClr val="404040"/>
                </a:solidFill>
                <a:latin typeface="微软雅黑" panose="020B0503020204020204" pitchFamily="34" charset="-122"/>
                <a:ea typeface="微软雅黑" panose="020B0503020204020204" pitchFamily="34" charset="-122"/>
              </a:rPr>
              <a:t>6</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socket</a:t>
            </a:r>
            <a:r>
              <a:rPr lang="zh-CN" altLang="en-US" b="1" dirty="0">
                <a:solidFill>
                  <a:srgbClr val="404040"/>
                </a:solidFill>
                <a:latin typeface="微软雅黑" panose="020B0503020204020204" pitchFamily="34" charset="-122"/>
                <a:ea typeface="微软雅黑" panose="020B0503020204020204" pitchFamily="34" charset="-122"/>
              </a:rPr>
              <a:t>使用场景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41375" y="1981032"/>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不夸张的说，只要跟</a:t>
            </a:r>
            <a:r>
              <a:rPr lang="zh-CN" altLang="en-US" sz="1050" b="1" dirty="0">
                <a:solidFill>
                  <a:srgbClr val="FF0000"/>
                </a:solidFill>
                <a:latin typeface="微软雅黑" panose="020B0503020204020204" pitchFamily="34" charset="-122"/>
                <a:ea typeface="微软雅黑" panose="020B0503020204020204" pitchFamily="34" charset="-122"/>
              </a:rPr>
              <a:t>网络相关</a:t>
            </a:r>
            <a:r>
              <a:rPr lang="zh-CN" altLang="en-US" sz="1050" dirty="0">
                <a:solidFill>
                  <a:srgbClr val="262626"/>
                </a:solidFill>
                <a:latin typeface="微软雅黑" panose="020B0503020204020204" pitchFamily="34" charset="-122"/>
                <a:ea typeface="微软雅黑" panose="020B0503020204020204" pitchFamily="34" charset="-122"/>
              </a:rPr>
              <a:t>的应用程序或者软件都使用到了</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786759" y="3219822"/>
            <a:ext cx="1169952" cy="1394266"/>
          </a:xfrm>
          <a:prstGeom prst="rect">
            <a:avLst/>
          </a:prstGeom>
          <a:ln w="3175">
            <a:solidFill>
              <a:schemeClr val="bg1">
                <a:lumMod val="65000"/>
              </a:schemeClr>
            </a:solidFill>
          </a:ln>
        </p:spPr>
      </p:pic>
      <p:pic>
        <p:nvPicPr>
          <p:cNvPr id="13" name="图片 12"/>
          <p:cNvPicPr>
            <a:picLocks noChangeAspect="1"/>
          </p:cNvPicPr>
          <p:nvPr/>
        </p:nvPicPr>
        <p:blipFill>
          <a:blip r:embed="rId2"/>
          <a:stretch>
            <a:fillRect/>
          </a:stretch>
        </p:blipFill>
        <p:spPr>
          <a:xfrm>
            <a:off x="3658967" y="3219822"/>
            <a:ext cx="1394266" cy="1394266"/>
          </a:xfrm>
          <a:prstGeom prst="rect">
            <a:avLst/>
          </a:prstGeom>
          <a:ln w="3175">
            <a:solidFill>
              <a:schemeClr val="bg1">
                <a:lumMod val="65000"/>
              </a:schemeClr>
            </a:solidFill>
          </a:ln>
        </p:spPr>
      </p:pic>
      <p:pic>
        <p:nvPicPr>
          <p:cNvPr id="14" name="图片 13"/>
          <p:cNvPicPr>
            <a:picLocks noChangeAspect="1"/>
          </p:cNvPicPr>
          <p:nvPr/>
        </p:nvPicPr>
        <p:blipFill>
          <a:blip r:embed="rId3"/>
          <a:stretch>
            <a:fillRect/>
          </a:stretch>
        </p:blipFill>
        <p:spPr>
          <a:xfrm>
            <a:off x="5755489" y="3219822"/>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6</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socket</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smtClean="0">
                <a:solidFill>
                  <a:srgbClr val="404040"/>
                </a:solidFill>
                <a:latin typeface="微软雅黑" panose="020B0503020204020204" pitchFamily="34" charset="-122"/>
                <a:ea typeface="微软雅黑" panose="020B0503020204020204" pitchFamily="34" charset="-122"/>
              </a:rPr>
              <a:t>6</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a:t>
            </a:r>
            <a:r>
              <a:rPr lang="zh-CN" altLang="en-US" b="1" dirty="0">
                <a:solidFill>
                  <a:srgbClr val="404040"/>
                </a:solidFill>
                <a:latin typeface="微软雅黑" panose="020B0503020204020204" pitchFamily="34" charset="-122"/>
                <a:ea typeface="微软雅黑" panose="020B0503020204020204" pitchFamily="34" charset="-122"/>
              </a:rPr>
              <a:t>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48643" y="1987010"/>
            <a:ext cx="714655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smtClean="0">
                <a:solidFill>
                  <a:srgbClr val="262626"/>
                </a:solidFill>
                <a:latin typeface="微软雅黑" panose="020B0503020204020204" pitchFamily="34" charset="-122"/>
                <a:ea typeface="微软雅黑" panose="020B0503020204020204" pitchFamily="34" charset="-122"/>
              </a:rPr>
              <a:t>程序</a:t>
            </a:r>
            <a:r>
              <a:rPr lang="zh-CN" altLang="en-US" sz="1050" dirty="0" smtClean="0">
                <a:solidFill>
                  <a:srgbClr val="262626"/>
                </a:solidFill>
                <a:latin typeface="微软雅黑" panose="020B0503020204020204" pitchFamily="34" charset="-122"/>
                <a:ea typeface="微软雅黑" panose="020B0503020204020204" pitchFamily="34" charset="-122"/>
              </a:rPr>
              <a:t>之间</a:t>
            </a:r>
            <a:r>
              <a:rPr lang="zh-CN" altLang="en-US" sz="1050" b="1" dirty="0">
                <a:solidFill>
                  <a:srgbClr val="FF0000"/>
                </a:solidFill>
                <a:latin typeface="微软雅黑" panose="020B0503020204020204" pitchFamily="34" charset="-122"/>
                <a:ea typeface="微软雅黑" panose="020B0503020204020204" pitchFamily="34" charset="-122"/>
              </a:rPr>
              <a:t>网络数据的传输</a:t>
            </a:r>
            <a:r>
              <a:rPr lang="zh-CN" altLang="en-US" sz="1050" dirty="0">
                <a:solidFill>
                  <a:srgbClr val="262626"/>
                </a:solidFill>
                <a:latin typeface="微软雅黑" panose="020B0503020204020204" pitchFamily="34" charset="-122"/>
                <a:ea typeface="微软雅黑" panose="020B0503020204020204" pitchFamily="34" charset="-122"/>
              </a:rPr>
              <a:t>可以通过</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来完成，</a:t>
            </a:r>
            <a:r>
              <a:rPr lang="en-US" altLang="zh-CN" sz="1050" dirty="0">
                <a:solidFill>
                  <a:srgbClr val="262626"/>
                </a:solidFill>
                <a:latin typeface="微软雅黑" panose="020B0503020204020204" pitchFamily="34" charset="-122"/>
                <a:ea typeface="微软雅黑" panose="020B0503020204020204" pitchFamily="34" charset="-122"/>
              </a:rPr>
              <a:t>socket</a:t>
            </a:r>
            <a:r>
              <a:rPr lang="zh-CN" altLang="en-US" sz="1050" dirty="0">
                <a:solidFill>
                  <a:srgbClr val="262626"/>
                </a:solidFill>
                <a:latin typeface="微软雅黑" panose="020B0503020204020204" pitchFamily="34" charset="-122"/>
                <a:ea typeface="微软雅黑" panose="020B0503020204020204" pitchFamily="34" charset="-122"/>
              </a:rPr>
              <a:t>就</a:t>
            </a:r>
            <a:r>
              <a:rPr lang="zh-CN" altLang="en-US" sz="1050" dirty="0" smtClean="0">
                <a:solidFill>
                  <a:srgbClr val="262626"/>
                </a:solidFill>
                <a:latin typeface="微软雅黑" panose="020B0503020204020204" pitchFamily="34" charset="-122"/>
                <a:ea typeface="微软雅黑" panose="020B0503020204020204" pitchFamily="34" charset="-122"/>
              </a:rPr>
              <a:t>是</a:t>
            </a:r>
            <a:r>
              <a:rPr lang="zh-CN" altLang="en-US" sz="1050" dirty="0" smtClean="0">
                <a:solidFill>
                  <a:srgbClr val="262626"/>
                </a:solidFill>
                <a:latin typeface="微软雅黑" panose="020B0503020204020204" pitchFamily="34" charset="-122"/>
                <a:ea typeface="微软雅黑" panose="020B0503020204020204" pitchFamily="34" charset="-122"/>
              </a:rPr>
              <a:t>程序</a:t>
            </a:r>
            <a:r>
              <a:rPr lang="zh-CN" altLang="en-US" sz="1050" dirty="0" smtClean="0">
                <a:solidFill>
                  <a:srgbClr val="262626"/>
                </a:solidFill>
                <a:latin typeface="微软雅黑" panose="020B0503020204020204" pitchFamily="34" charset="-122"/>
                <a:ea typeface="微软雅黑" panose="020B0503020204020204" pitchFamily="34" charset="-122"/>
              </a:rPr>
              <a:t>间</a:t>
            </a:r>
            <a:r>
              <a:rPr lang="zh-CN" altLang="en-US" sz="1050" dirty="0">
                <a:solidFill>
                  <a:srgbClr val="262626"/>
                </a:solidFill>
                <a:latin typeface="微软雅黑" panose="020B0503020204020204" pitchFamily="34" charset="-122"/>
                <a:ea typeface="微软雅黑" panose="020B0503020204020204" pitchFamily="34" charset="-122"/>
              </a:rPr>
              <a:t>网络数据通信的工具。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网络介绍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00"/>
                </a:solidFill>
                <a:latin typeface="微软雅黑" panose="020B0503020204020204" pitchFamily="34" charset="-122"/>
                <a:ea typeface="微软雅黑" panose="020B0503020204020204" pitchFamily="34" charset="-122"/>
              </a:rPr>
              <a:t>IP</a:t>
            </a:r>
            <a:r>
              <a:rPr lang="zh-CN" altLang="en-US" sz="1400" dirty="0">
                <a:solidFill>
                  <a:srgbClr val="000000"/>
                </a:solidFill>
                <a:latin typeface="微软雅黑" panose="020B0503020204020204" pitchFamily="34" charset="-122"/>
                <a:ea typeface="微软雅黑" panose="020B0503020204020204" pitchFamily="34" charset="-122"/>
              </a:rPr>
              <a:t>地址的介绍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a:t>
            </a:r>
            <a:r>
              <a:rPr lang="zh-CN" altLang="en-US" sz="1400" dirty="0" smtClean="0">
                <a:solidFill>
                  <a:srgbClr val="000000"/>
                </a:solidFill>
                <a:latin typeface="微软雅黑" panose="020B0503020204020204" pitchFamily="34" charset="-122"/>
                <a:ea typeface="微软雅黑" panose="020B0503020204020204" pitchFamily="34" charset="-122"/>
              </a:rPr>
              <a:t>分类</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262626"/>
                </a:solidFill>
                <a:latin typeface="微软雅黑" panose="020B0503020204020204" pitchFamily="34" charset="-122"/>
                <a:ea typeface="微软雅黑" panose="020B0503020204020204" pitchFamily="34" charset="-122"/>
              </a:rPr>
              <a:t> </a:t>
            </a:r>
            <a:r>
              <a:rPr lang="en-US" altLang="zh-CN" sz="1400" dirty="0" smtClean="0">
                <a:solidFill>
                  <a:srgbClr val="262626"/>
                </a:solidFill>
                <a:latin typeface="微软雅黑" panose="020B0503020204020204" pitchFamily="34" charset="-122"/>
                <a:ea typeface="微软雅黑" panose="020B0503020204020204" pitchFamily="34" charset="-122"/>
              </a:rPr>
              <a:t>socket</a:t>
            </a:r>
            <a:r>
              <a:rPr lang="zh-CN" altLang="en-US" sz="1400" dirty="0" smtClean="0">
                <a:solidFill>
                  <a:srgbClr val="262626"/>
                </a:solidFill>
                <a:latin typeface="微软雅黑" panose="020B0503020204020204" pitchFamily="34" charset="-122"/>
                <a:ea typeface="微软雅黑" panose="020B0503020204020204" pitchFamily="34" charset="-122"/>
              </a:rPr>
              <a:t>介绍</a:t>
            </a:r>
            <a:endParaRPr lang="en-US" altLang="zh-CN" sz="1400" dirty="0" smtClean="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FF0000"/>
                </a:solidFill>
                <a:latin typeface="微软雅黑" panose="020B0503020204020204" pitchFamily="34" charset="-122"/>
                <a:ea typeface="微软雅黑" panose="020B0503020204020204" pitchFamily="34" charset="-122"/>
              </a:rPr>
              <a:t> </a:t>
            </a:r>
            <a:r>
              <a:rPr lang="en-US" altLang="zh-CN" sz="1400" dirty="0" smtClean="0">
                <a:solidFill>
                  <a:srgbClr val="FF0000"/>
                </a:solidFill>
                <a:latin typeface="微软雅黑" panose="020B0503020204020204" pitchFamily="34" charset="-122"/>
                <a:ea typeface="微软雅黑" panose="020B0503020204020204" pitchFamily="34" charset="-122"/>
              </a:rPr>
              <a:t>TCP</a:t>
            </a:r>
            <a:r>
              <a:rPr lang="zh-CN" altLang="en-US" sz="1400" dirty="0">
                <a:solidFill>
                  <a:srgbClr val="FF0000"/>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899592" y="1491630"/>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之前我们学习了</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地址和端口号，通过</a:t>
            </a: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地址能够找到对应的设备，然后再通过端口号找到对应的端口，再通过端口把数据传输给应用程序，这里要注意，数据不能随便发送，</a:t>
            </a:r>
            <a:r>
              <a:rPr lang="zh-CN" altLang="en-US" sz="1050" b="1" dirty="0">
                <a:solidFill>
                  <a:srgbClr val="FF0000"/>
                </a:solidFill>
                <a:latin typeface="微软雅黑" panose="020B0503020204020204" pitchFamily="34" charset="-122"/>
                <a:ea typeface="微软雅黑" panose="020B0503020204020204" pitchFamily="34" charset="-122"/>
              </a:rPr>
              <a:t>在发送之前要</a:t>
            </a:r>
            <a:r>
              <a:rPr lang="zh-CN" altLang="en-US" sz="1050" b="1" dirty="0" smtClean="0">
                <a:solidFill>
                  <a:srgbClr val="FF0000"/>
                </a:solidFill>
                <a:latin typeface="微软雅黑" panose="020B0503020204020204" pitchFamily="34" charset="-122"/>
                <a:ea typeface="微软雅黑" panose="020B0503020204020204" pitchFamily="34" charset="-122"/>
              </a:rPr>
              <a:t>选择网络传输方式（传输协议）</a:t>
            </a:r>
            <a:r>
              <a:rPr lang="zh-CN" altLang="en-US" sz="1050" dirty="0" smtClean="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保证程序之间按照指定的传输规则进行数据的通信。</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71600" y="2787774"/>
            <a:ext cx="1234925" cy="1866528"/>
          </a:xfrm>
          <a:prstGeom prst="rect">
            <a:avLst/>
          </a:prstGeom>
        </p:spPr>
      </p:pic>
      <p:pic>
        <p:nvPicPr>
          <p:cNvPr id="5" name="图片 4"/>
          <p:cNvPicPr>
            <a:picLocks noChangeAspect="1"/>
          </p:cNvPicPr>
          <p:nvPr/>
        </p:nvPicPr>
        <p:blipFill>
          <a:blip r:embed="rId2"/>
          <a:stretch>
            <a:fillRect/>
          </a:stretch>
        </p:blipFill>
        <p:spPr>
          <a:xfrm>
            <a:off x="5652120" y="2859782"/>
            <a:ext cx="2558711" cy="1485394"/>
          </a:xfrm>
          <a:prstGeom prst="rect">
            <a:avLst/>
          </a:prstGeom>
        </p:spPr>
      </p:pic>
      <p:cxnSp>
        <p:nvCxnSpPr>
          <p:cNvPr id="3" name="直线箭头连接符 2"/>
          <p:cNvCxnSpPr/>
          <p:nvPr/>
        </p:nvCxnSpPr>
        <p:spPr>
          <a:xfrm flipV="1">
            <a:off x="3347864" y="3075806"/>
            <a:ext cx="2160240" cy="51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3356127" y="3602479"/>
            <a:ext cx="2223985" cy="55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81326" y="3467122"/>
            <a:ext cx="538930" cy="253916"/>
          </a:xfrm>
          <a:prstGeom prst="rect">
            <a:avLst/>
          </a:prstGeom>
          <a:noFill/>
        </p:spPr>
        <p:txBody>
          <a:bodyPr wrap="none" rtlCol="0">
            <a:spAutoFit/>
          </a:bodyPr>
          <a:lstStyle/>
          <a:p>
            <a:pPr fontAlgn="auto">
              <a:spcBef>
                <a:spcPts val="0"/>
              </a:spcBef>
              <a:spcAft>
                <a:spcPts val="0"/>
              </a:spcAft>
            </a:pPr>
            <a:r>
              <a:rPr kumimoji="1" lang="en-US" altLang="zh-CN" sz="1050" smtClean="0">
                <a:solidFill>
                  <a:schemeClr val="tx1">
                    <a:lumMod val="65000"/>
                    <a:lumOff val="35000"/>
                  </a:schemeClr>
                </a:solidFill>
                <a:latin typeface="+mn-lt"/>
                <a:ea typeface="+mn-ea"/>
              </a:rPr>
              <a:t>socket</a:t>
            </a:r>
            <a:endParaRPr kumimoji="1" lang="zh-CN" altLang="en-US" sz="1050" dirty="0">
              <a:solidFill>
                <a:schemeClr val="tx1">
                  <a:lumMod val="65000"/>
                  <a:lumOff val="35000"/>
                </a:schemeClr>
              </a:solidFill>
              <a:latin typeface="+mn-lt"/>
              <a:ea typeface="+mn-ea"/>
            </a:endParaRPr>
          </a:p>
        </p:txBody>
      </p:sp>
      <p:cxnSp>
        <p:nvCxnSpPr>
          <p:cNvPr id="13" name="直线连接符 12"/>
          <p:cNvCxnSpPr>
            <a:endCxn id="9" idx="1"/>
          </p:cNvCxnSpPr>
          <p:nvPr/>
        </p:nvCxnSpPr>
        <p:spPr>
          <a:xfrm>
            <a:off x="2206525" y="3594080"/>
            <a:ext cx="57480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23224" y="3348563"/>
            <a:ext cx="453970" cy="253916"/>
          </a:xfrm>
          <a:prstGeom prst="rect">
            <a:avLst/>
          </a:prstGeom>
          <a:noFill/>
        </p:spPr>
        <p:txBody>
          <a:bodyPr wrap="none" rtlCol="0">
            <a:spAutoFit/>
          </a:bodyPr>
          <a:lstStyle/>
          <a:p>
            <a:pPr fontAlgn="auto">
              <a:spcBef>
                <a:spcPts val="0"/>
              </a:spcBef>
              <a:spcAft>
                <a:spcPts val="0"/>
              </a:spcAft>
            </a:pPr>
            <a:r>
              <a:rPr kumimoji="1" lang="zh-CN" altLang="en-US" sz="1050" smtClean="0">
                <a:solidFill>
                  <a:schemeClr val="tx1">
                    <a:lumMod val="65000"/>
                    <a:lumOff val="35000"/>
                  </a:schemeClr>
                </a:solidFill>
                <a:latin typeface="+mn-lt"/>
                <a:ea typeface="+mn-ea"/>
              </a:rPr>
              <a:t>使用</a:t>
            </a:r>
            <a:endParaRPr kumimoji="1" lang="zh-CN" altLang="en-US" sz="1050" dirty="0">
              <a:solidFill>
                <a:schemeClr val="tx1">
                  <a:lumMod val="65000"/>
                  <a:lumOff val="35000"/>
                </a:schemeClr>
              </a:solidFill>
              <a:latin typeface="+mn-lt"/>
              <a:ea typeface="+mn-ea"/>
            </a:endParaRPr>
          </a:p>
        </p:txBody>
      </p:sp>
      <p:sp>
        <p:nvSpPr>
          <p:cNvPr id="20" name="文本框 19"/>
          <p:cNvSpPr txBox="1"/>
          <p:nvPr/>
        </p:nvSpPr>
        <p:spPr>
          <a:xfrm>
            <a:off x="4066346" y="3046585"/>
            <a:ext cx="723275" cy="253916"/>
          </a:xfrm>
          <a:prstGeom prst="rect">
            <a:avLst/>
          </a:prstGeom>
          <a:noFill/>
        </p:spPr>
        <p:txBody>
          <a:bodyPr wrap="none" rtlCol="0">
            <a:spAutoFit/>
          </a:bodyPr>
          <a:lstStyle/>
          <a:p>
            <a:pPr fontAlgn="auto">
              <a:spcBef>
                <a:spcPts val="0"/>
              </a:spcBef>
              <a:spcAft>
                <a:spcPts val="0"/>
              </a:spcAft>
            </a:pPr>
            <a:r>
              <a:rPr kumimoji="1" lang="zh-CN" altLang="en-US" sz="1050" smtClean="0">
                <a:solidFill>
                  <a:schemeClr val="tx1">
                    <a:lumMod val="65000"/>
                    <a:lumOff val="35000"/>
                  </a:schemeClr>
                </a:solidFill>
                <a:latin typeface="+mn-lt"/>
                <a:ea typeface="+mn-ea"/>
              </a:rPr>
              <a:t>乡间小路</a:t>
            </a:r>
            <a:endParaRPr kumimoji="1" lang="zh-CN" altLang="en-US" sz="1050" dirty="0">
              <a:solidFill>
                <a:schemeClr val="tx1">
                  <a:lumMod val="65000"/>
                  <a:lumOff val="35000"/>
                </a:schemeClr>
              </a:solidFill>
              <a:latin typeface="+mn-lt"/>
              <a:ea typeface="+mn-ea"/>
            </a:endParaRPr>
          </a:p>
        </p:txBody>
      </p:sp>
      <p:sp>
        <p:nvSpPr>
          <p:cNvPr id="21" name="文本框 20"/>
          <p:cNvSpPr txBox="1"/>
          <p:nvPr/>
        </p:nvSpPr>
        <p:spPr>
          <a:xfrm>
            <a:off x="4066345" y="3938264"/>
            <a:ext cx="723275" cy="253916"/>
          </a:xfrm>
          <a:prstGeom prst="rect">
            <a:avLst/>
          </a:prstGeom>
          <a:noFill/>
        </p:spPr>
        <p:txBody>
          <a:bodyPr wrap="none" rtlCol="0">
            <a:spAutoFit/>
          </a:bodyPr>
          <a:lstStyle/>
          <a:p>
            <a:pPr fontAlgn="auto">
              <a:spcBef>
                <a:spcPts val="0"/>
              </a:spcBef>
              <a:spcAft>
                <a:spcPts val="0"/>
              </a:spcAft>
            </a:pPr>
            <a:r>
              <a:rPr kumimoji="1" lang="zh-CN" altLang="en-US" sz="1050" dirty="0" smtClean="0">
                <a:solidFill>
                  <a:schemeClr val="tx1">
                    <a:lumMod val="65000"/>
                    <a:lumOff val="35000"/>
                  </a:schemeClr>
                </a:solidFill>
                <a:latin typeface="+mn-lt"/>
                <a:ea typeface="+mn-ea"/>
              </a:rPr>
              <a:t>高速公路</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1041476" y="2575908"/>
            <a:ext cx="1095172" cy="253916"/>
          </a:xfrm>
          <a:prstGeom prst="rect">
            <a:avLst/>
          </a:prstGeom>
          <a:noFill/>
        </p:spPr>
        <p:txBody>
          <a:bodyPr wrap="none" rtlCol="0">
            <a:spAutoFit/>
          </a:bodyPr>
          <a:lstStyle/>
          <a:p>
            <a:pPr fontAlgn="auto">
              <a:spcBef>
                <a:spcPts val="0"/>
              </a:spcBef>
              <a:spcAft>
                <a:spcPts val="0"/>
              </a:spcAft>
            </a:pPr>
            <a:r>
              <a:rPr kumimoji="1" lang="en-US" altLang="zh-CN" sz="1050" dirty="0" smtClean="0">
                <a:solidFill>
                  <a:schemeClr val="tx1">
                    <a:lumMod val="65000"/>
                    <a:lumOff val="35000"/>
                  </a:schemeClr>
                </a:solidFill>
                <a:latin typeface="+mn-lt"/>
                <a:ea typeface="+mn-ea"/>
              </a:rPr>
              <a:t>IP</a:t>
            </a:r>
            <a:r>
              <a:rPr kumimoji="1" lang="zh-CN" altLang="en-US" sz="1050" dirty="0" smtClean="0">
                <a:solidFill>
                  <a:schemeClr val="tx1">
                    <a:lumMod val="65000"/>
                    <a:lumOff val="35000"/>
                  </a:schemeClr>
                </a:solidFill>
                <a:latin typeface="+mn-lt"/>
                <a:ea typeface="+mn-ea"/>
              </a:rPr>
              <a:t>地址，端口号</a:t>
            </a:r>
            <a:endParaRPr kumimoji="1" lang="zh-CN" altLang="en-US" sz="1050" dirty="0">
              <a:solidFill>
                <a:schemeClr val="tx1">
                  <a:lumMod val="65000"/>
                  <a:lumOff val="35000"/>
                </a:schemeClr>
              </a:solidFill>
              <a:latin typeface="+mn-lt"/>
              <a:ea typeface="+mn-ea"/>
            </a:endParaRPr>
          </a:p>
        </p:txBody>
      </p:sp>
      <p:pic>
        <p:nvPicPr>
          <p:cNvPr id="2" name="图片 1">
            <a:hlinkClick r:id="rId3" action="ppaction://hlinkfile"/>
          </p:cNvPr>
          <p:cNvPicPr>
            <a:picLocks noChangeAspect="1"/>
          </p:cNvPicPr>
          <p:nvPr/>
        </p:nvPicPr>
        <p:blipFill>
          <a:blip r:embed="rId4"/>
          <a:stretch>
            <a:fillRect/>
          </a:stretch>
        </p:blipFill>
        <p:spPr>
          <a:xfrm>
            <a:off x="7518360" y="3845724"/>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1"/>
      <p:bldP spid="18" grpId="1"/>
      <p:bldP spid="20" grpId="1"/>
      <p:bldP spid="21" grpId="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7</a:t>
            </a:r>
            <a:r>
              <a:rPr lang="en-US" altLang="zh-CN" b="1" dirty="0" smtClean="0">
                <a:solidFill>
                  <a:srgbClr val="404040"/>
                </a:solidFill>
                <a:latin typeface="微软雅黑" panose="020B0503020204020204" pitchFamily="34" charset="-122"/>
                <a:ea typeface="微软雅黑" panose="020B0503020204020204" pitchFamily="34" charset="-122"/>
              </a:rPr>
              <a:t>.1</a:t>
            </a:r>
            <a:r>
              <a:rPr lang="zh-CN" altLang="en-US" b="1" dirty="0" smtClean="0">
                <a:solidFill>
                  <a:srgbClr val="404040"/>
                </a:solidFill>
                <a:latin typeface="微软雅黑" panose="020B0503020204020204" pitchFamily="34" charset="-122"/>
                <a:ea typeface="微软雅黑" panose="020B0503020204020204" pitchFamily="34" charset="-122"/>
              </a:rPr>
              <a:t> </a:t>
            </a:r>
            <a:r>
              <a:rPr lang="pt-BR" altLang="zh-CN" b="1" dirty="0">
                <a:solidFill>
                  <a:srgbClr val="404040"/>
                </a:solidFill>
                <a:latin typeface="微软雅黑" panose="020B0503020204020204" pitchFamily="34" charset="-122"/>
                <a:ea typeface="微软雅黑" panose="020B0503020204020204" pitchFamily="34" charset="-122"/>
              </a:rPr>
              <a:t>TCP</a:t>
            </a:r>
            <a:r>
              <a:rPr lang="zh-CN" altLang="pt-BR" b="1" dirty="0">
                <a:solidFill>
                  <a:srgbClr val="404040"/>
                </a:solidFill>
                <a:latin typeface="微软雅黑" panose="020B0503020204020204" pitchFamily="34" charset="-122"/>
                <a:ea typeface="微软雅黑" panose="020B0503020204020204" pitchFamily="34" charset="-122"/>
              </a:rPr>
              <a:t>概念</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971600" y="1981032"/>
            <a:ext cx="71465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的英文全拼</a:t>
            </a:r>
            <a:r>
              <a:rPr lang="en-US" altLang="zh-CN" sz="1050" dirty="0">
                <a:solidFill>
                  <a:srgbClr val="262626"/>
                </a:solidFill>
                <a:latin typeface="微软雅黑" panose="020B0503020204020204" pitchFamily="34" charset="-122"/>
                <a:ea typeface="微软雅黑" panose="020B0503020204020204" pitchFamily="34" charset="-122"/>
              </a:rPr>
              <a:t>(Transmission Control Protocol)</a:t>
            </a:r>
            <a:r>
              <a:rPr lang="zh-CN" altLang="en-US" sz="1050" dirty="0">
                <a:solidFill>
                  <a:srgbClr val="262626"/>
                </a:solidFill>
                <a:latin typeface="微软雅黑" panose="020B0503020204020204" pitchFamily="34" charset="-122"/>
                <a:ea typeface="微软雅黑" panose="020B0503020204020204" pitchFamily="34" charset="-122"/>
              </a:rPr>
              <a:t>简称</a:t>
            </a:r>
            <a:r>
              <a:rPr lang="zh-CN" altLang="en-US" sz="1050" b="1" dirty="0">
                <a:solidFill>
                  <a:srgbClr val="FF0000"/>
                </a:solidFill>
                <a:latin typeface="微软雅黑" panose="020B0503020204020204" pitchFamily="34" charset="-122"/>
                <a:ea typeface="微软雅黑" panose="020B0503020204020204" pitchFamily="34" charset="-122"/>
              </a:rPr>
              <a:t>传输控制协议</a:t>
            </a:r>
            <a:r>
              <a:rPr lang="zh-CN" altLang="en-US" sz="1050" dirty="0">
                <a:solidFill>
                  <a:srgbClr val="262626"/>
                </a:solidFill>
                <a:latin typeface="微软雅黑" panose="020B0503020204020204" pitchFamily="34" charset="-122"/>
                <a:ea typeface="微软雅黑" panose="020B0503020204020204" pitchFamily="34" charset="-122"/>
              </a:rPr>
              <a:t>，它是一种</a:t>
            </a:r>
            <a:r>
              <a:rPr lang="zh-CN" altLang="en-US" sz="1050" b="1" dirty="0">
                <a:solidFill>
                  <a:srgbClr val="FF0000"/>
                </a:solidFill>
                <a:latin typeface="微软雅黑" panose="020B0503020204020204" pitchFamily="34" charset="-122"/>
                <a:ea typeface="微软雅黑" panose="020B0503020204020204" pitchFamily="34" charset="-122"/>
              </a:rPr>
              <a:t>面向连接的</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可靠的</a:t>
            </a:r>
            <a:r>
              <a:rPr lang="zh-CN" altLang="en-US" sz="1050" dirty="0">
                <a:solidFill>
                  <a:srgbClr val="262626"/>
                </a:solidFill>
                <a:latin typeface="微软雅黑" panose="020B0503020204020204" pitchFamily="34" charset="-122"/>
                <a:ea typeface="微软雅黑" panose="020B0503020204020204" pitchFamily="34" charset="-122"/>
              </a:rPr>
              <a:t>、</a:t>
            </a:r>
            <a:r>
              <a:rPr lang="zh-CN" altLang="en-US" sz="1050" b="1" dirty="0">
                <a:solidFill>
                  <a:srgbClr val="FF0000"/>
                </a:solidFill>
                <a:latin typeface="微软雅黑" panose="020B0503020204020204" pitchFamily="34" charset="-122"/>
                <a:ea typeface="微软雅黑" panose="020B0503020204020204" pitchFamily="34" charset="-122"/>
              </a:rPr>
              <a:t>基于字节流的传输层通信协议</a:t>
            </a:r>
            <a:r>
              <a:rPr lang="zh-CN" altLang="en-US" sz="1050" dirty="0">
                <a:solidFill>
                  <a:srgbClr val="262626"/>
                </a:solidFill>
                <a:latin typeface="微软雅黑" panose="020B0503020204020204" pitchFamily="34" charset="-122"/>
                <a:ea typeface="微软雅黑" panose="020B0503020204020204" pitchFamily="34" charset="-122"/>
              </a:rPr>
              <a:t>。</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0656" y="2633826"/>
            <a:ext cx="4544206" cy="2229487"/>
          </a:xfrm>
          <a:prstGeom prst="rect">
            <a:avLst/>
          </a:prstGeom>
          <a:ln w="3175">
            <a:solidFill>
              <a:schemeClr val="bg1">
                <a:lumMod val="65000"/>
              </a:schemeClr>
            </a:solidFill>
          </a:ln>
        </p:spPr>
      </p:pic>
      <p:sp>
        <p:nvSpPr>
          <p:cNvPr id="9" name="矩形 8"/>
          <p:cNvSpPr>
            <a:spLocks noChangeArrowheads="1"/>
          </p:cNvSpPr>
          <p:nvPr/>
        </p:nvSpPr>
        <p:spPr bwMode="auto">
          <a:xfrm>
            <a:off x="5868144" y="2558113"/>
            <a:ext cx="1298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TCP</a:t>
            </a:r>
            <a:r>
              <a:rPr lang="zh-CN" altLang="en-US" sz="1400" b="1" dirty="0">
                <a:solidFill>
                  <a:srgbClr val="FF0000"/>
                </a:solidFill>
                <a:latin typeface="微软雅黑" panose="020B0503020204020204" pitchFamily="34" charset="-122"/>
                <a:ea typeface="微软雅黑" panose="020B0503020204020204" pitchFamily="34" charset="-122"/>
              </a:rPr>
              <a:t>通信步骤</a:t>
            </a:r>
            <a:r>
              <a:rPr lang="en-US" altLang="zh-CN" sz="1400" b="1" dirty="0">
                <a:solidFill>
                  <a:srgbClr val="FF0000"/>
                </a:solidFill>
                <a:latin typeface="微软雅黑" panose="020B0503020204020204" pitchFamily="34" charset="-122"/>
                <a:ea typeface="微软雅黑" panose="020B0503020204020204" pitchFamily="34" charset="-122"/>
              </a:rPr>
              <a:t>:</a:t>
            </a:r>
            <a:endParaRPr lang="zh-CN" altLang="zh-CN" sz="1400" b="1" dirty="0">
              <a:solidFill>
                <a:srgbClr val="FF0000"/>
              </a:solidFill>
              <a:latin typeface="微软雅黑" panose="020B0503020204020204" pitchFamily="34" charset="-122"/>
              <a:ea typeface="微软雅黑" panose="020B0503020204020204" pitchFamily="34" charset="-122"/>
            </a:endParaRPr>
          </a:p>
        </p:txBody>
      </p:sp>
      <p:sp>
        <p:nvSpPr>
          <p:cNvPr id="10" name="TextBox 15"/>
          <p:cNvSpPr txBox="1">
            <a:spLocks noChangeArrowheads="1"/>
          </p:cNvSpPr>
          <p:nvPr/>
        </p:nvSpPr>
        <p:spPr bwMode="auto">
          <a:xfrm>
            <a:off x="5868144" y="3135194"/>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Font typeface="+mj-ea"/>
              <a:buAutoNum type="circleNumDbPlain"/>
            </a:pPr>
            <a:r>
              <a:rPr lang="zh-CN" altLang="en-US" sz="1050" dirty="0">
                <a:solidFill>
                  <a:srgbClr val="262626"/>
                </a:solidFill>
                <a:latin typeface="微软雅黑" panose="020B0503020204020204" pitchFamily="34" charset="-122"/>
                <a:ea typeface="微软雅黑" panose="020B0503020204020204" pitchFamily="34" charset="-122"/>
              </a:rPr>
              <a:t>创建连接</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050" dirty="0">
                <a:solidFill>
                  <a:srgbClr val="262626"/>
                </a:solidFill>
                <a:latin typeface="微软雅黑" panose="020B0503020204020204" pitchFamily="34" charset="-122"/>
                <a:ea typeface="微软雅黑" panose="020B0503020204020204" pitchFamily="34" charset="-122"/>
              </a:rPr>
              <a:t>传输数据</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050" dirty="0">
                <a:solidFill>
                  <a:srgbClr val="262626"/>
                </a:solidFill>
                <a:latin typeface="微软雅黑" panose="020B0503020204020204" pitchFamily="34" charset="-122"/>
                <a:ea typeface="微软雅黑" panose="020B0503020204020204" pitchFamily="34" charset="-122"/>
              </a:rPr>
              <a:t>关闭连接</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5868144" y="4043858"/>
            <a:ext cx="310252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通信模型相当于生活中的</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打电话</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，在通信开始之前，一定要先建立好连接，才能发送数据，通信结束要关闭连接。</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7</a:t>
            </a:r>
            <a:r>
              <a:rPr lang="en-US" altLang="zh-CN" b="1" dirty="0" smtClean="0">
                <a:solidFill>
                  <a:srgbClr val="404040"/>
                </a:solidFill>
                <a:latin typeface="微软雅黑" panose="020B0503020204020204" pitchFamily="34" charset="-122"/>
                <a:ea typeface="微软雅黑" panose="020B0503020204020204" pitchFamily="34" charset="-122"/>
              </a:rPr>
              <a:t>.2</a:t>
            </a:r>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的特点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899592" y="1731272"/>
            <a:ext cx="714655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FF0000"/>
                </a:solidFill>
                <a:latin typeface="微软雅黑" panose="020B0503020204020204" pitchFamily="34" charset="-122"/>
                <a:ea typeface="微软雅黑" panose="020B0503020204020204" pitchFamily="34" charset="-122"/>
              </a:rPr>
              <a:t>1. </a:t>
            </a:r>
            <a:r>
              <a:rPr lang="zh-CN" altLang="en-US" sz="1050" b="1" dirty="0">
                <a:solidFill>
                  <a:srgbClr val="FF0000"/>
                </a:solidFill>
                <a:latin typeface="微软雅黑" panose="020B0503020204020204" pitchFamily="34" charset="-122"/>
                <a:ea typeface="微软雅黑" panose="020B0503020204020204" pitchFamily="34" charset="-122"/>
              </a:rPr>
              <a:t>面向连接</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通信双方必须先建立好连接才能进行数据的</a:t>
            </a:r>
            <a:r>
              <a:rPr lang="zh-CN" altLang="en-US" sz="1050" dirty="0" smtClean="0">
                <a:solidFill>
                  <a:srgbClr val="262626"/>
                </a:solidFill>
                <a:latin typeface="微软雅黑" panose="020B0503020204020204" pitchFamily="34" charset="-122"/>
                <a:ea typeface="微软雅黑" panose="020B0503020204020204" pitchFamily="34" charset="-122"/>
              </a:rPr>
              <a:t>传输，并且双方都会为此连接分配必要资源用来记录连接的状态和信息。当数据</a:t>
            </a:r>
            <a:r>
              <a:rPr lang="zh-CN" altLang="en-US" sz="1050" dirty="0">
                <a:solidFill>
                  <a:srgbClr val="262626"/>
                </a:solidFill>
                <a:latin typeface="微软雅黑" panose="020B0503020204020204" pitchFamily="34" charset="-122"/>
                <a:ea typeface="微软雅黑" panose="020B0503020204020204" pitchFamily="34" charset="-122"/>
              </a:rPr>
              <a:t>传输完成后，双方必须断开此连接，以释放系统资源。</a:t>
            </a:r>
            <a:endParaRPr lang="en-US" altLang="zh-CN" sz="1050" dirty="0">
              <a:solidFill>
                <a:srgbClr val="26262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99495" y="2562811"/>
            <a:ext cx="3312368" cy="2096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smtClean="0">
                <a:solidFill>
                  <a:srgbClr val="404040"/>
                </a:solidFill>
                <a:latin typeface="微软雅黑" panose="020B0503020204020204" pitchFamily="34" charset="-122"/>
                <a:ea typeface="微软雅黑" panose="020B0503020204020204" pitchFamily="34" charset="-122"/>
              </a:rPr>
              <a:t>7</a:t>
            </a:r>
            <a:r>
              <a:rPr lang="en-US" altLang="zh-CN" b="1" dirty="0" smtClean="0">
                <a:solidFill>
                  <a:srgbClr val="404040"/>
                </a:solidFill>
                <a:latin typeface="微软雅黑" panose="020B0503020204020204" pitchFamily="34" charset="-122"/>
                <a:ea typeface="微软雅黑" panose="020B0503020204020204" pitchFamily="34" charset="-122"/>
              </a:rPr>
              <a:t>.3</a:t>
            </a:r>
            <a:r>
              <a:rPr lang="zh-CN" altLang="en-US" b="1" dirty="0" smtClean="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TCP</a:t>
            </a:r>
            <a:r>
              <a:rPr lang="zh-CN" altLang="en-US" b="1" dirty="0">
                <a:solidFill>
                  <a:srgbClr val="404040"/>
                </a:solidFill>
                <a:latin typeface="微软雅黑" panose="020B0503020204020204" pitchFamily="34" charset="-122"/>
                <a:ea typeface="微软雅黑" panose="020B0503020204020204" pitchFamily="34" charset="-122"/>
              </a:rPr>
              <a:t>的特点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8" name="TextBox 15"/>
          <p:cNvSpPr txBox="1">
            <a:spLocks noChangeArrowheads="1"/>
          </p:cNvSpPr>
          <p:nvPr/>
        </p:nvSpPr>
        <p:spPr bwMode="auto">
          <a:xfrm>
            <a:off x="841375" y="1851670"/>
            <a:ext cx="7146558" cy="22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b="1" dirty="0">
                <a:solidFill>
                  <a:srgbClr val="FF0000"/>
                </a:solidFill>
                <a:latin typeface="微软雅黑" panose="020B0503020204020204" pitchFamily="34" charset="-122"/>
                <a:ea typeface="微软雅黑" panose="020B0503020204020204" pitchFamily="34" charset="-122"/>
              </a:rPr>
              <a:t>2. </a:t>
            </a:r>
            <a:r>
              <a:rPr lang="zh-CN" altLang="en-US" sz="1050" b="1" dirty="0">
                <a:solidFill>
                  <a:srgbClr val="FF0000"/>
                </a:solidFill>
                <a:latin typeface="微软雅黑" panose="020B0503020204020204" pitchFamily="34" charset="-122"/>
                <a:ea typeface="微软雅黑" panose="020B0503020204020204" pitchFamily="34" charset="-122"/>
              </a:rPr>
              <a:t>可靠传输</a:t>
            </a:r>
            <a:endParaRPr lang="en-US" altLang="zh-CN" sz="105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en-US" altLang="zh-CN" sz="1050" b="1" i="1" dirty="0">
                <a:solidFill>
                  <a:srgbClr val="262626"/>
                </a:solidFill>
                <a:latin typeface="微软雅黑" panose="020B0503020204020204" pitchFamily="34" charset="-122"/>
                <a:ea typeface="微软雅黑" panose="020B0503020204020204" pitchFamily="34" charset="-122"/>
              </a:rPr>
              <a:t>TCP</a:t>
            </a:r>
            <a:r>
              <a:rPr lang="zh-CN" altLang="en-US" sz="1050" b="1" i="1" dirty="0">
                <a:solidFill>
                  <a:srgbClr val="262626"/>
                </a:solidFill>
                <a:latin typeface="微软雅黑" panose="020B0503020204020204" pitchFamily="34" charset="-122"/>
                <a:ea typeface="微软雅黑" panose="020B0503020204020204" pitchFamily="34" charset="-122"/>
              </a:rPr>
              <a:t>采用发送应答</a:t>
            </a:r>
            <a:r>
              <a:rPr lang="zh-CN" altLang="en-US" sz="1050" b="1" i="1" dirty="0" smtClean="0">
                <a:solidFill>
                  <a:srgbClr val="262626"/>
                </a:solidFill>
                <a:latin typeface="微软雅黑" panose="020B0503020204020204" pitchFamily="34" charset="-122"/>
                <a:ea typeface="微软雅黑" panose="020B0503020204020204" pitchFamily="34" charset="-122"/>
              </a:rPr>
              <a:t>机制</a:t>
            </a:r>
            <a:endParaRPr lang="en-US" altLang="zh-CN" sz="1050" b="1" i="1"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900" dirty="0" smtClean="0">
                <a:solidFill>
                  <a:srgbClr val="262626"/>
                </a:solidFill>
                <a:latin typeface="微软雅黑" panose="020B0503020204020204" pitchFamily="34" charset="-122"/>
                <a:ea typeface="微软雅黑" panose="020B0503020204020204" pitchFamily="34" charset="-122"/>
              </a:rPr>
              <a:t>      通过</a:t>
            </a:r>
            <a:r>
              <a:rPr lang="en-US" altLang="zh-CN" sz="900" dirty="0" smtClean="0">
                <a:solidFill>
                  <a:srgbClr val="262626"/>
                </a:solidFill>
                <a:latin typeface="微软雅黑" panose="020B0503020204020204" pitchFamily="34" charset="-122"/>
                <a:ea typeface="微软雅黑" panose="020B0503020204020204" pitchFamily="34" charset="-122"/>
              </a:rPr>
              <a:t>TCP</a:t>
            </a:r>
            <a:r>
              <a:rPr lang="zh-CN" altLang="en-US" sz="900" dirty="0" smtClean="0">
                <a:solidFill>
                  <a:srgbClr val="262626"/>
                </a:solidFill>
                <a:latin typeface="微软雅黑" panose="020B0503020204020204" pitchFamily="34" charset="-122"/>
                <a:ea typeface="微软雅黑" panose="020B0503020204020204" pitchFamily="34" charset="-122"/>
              </a:rPr>
              <a:t>这种方式发送的每个报文段都必须得到接收方的应答才认为这个</a:t>
            </a:r>
            <a:r>
              <a:rPr lang="en-US" altLang="zh-CN" sz="900" dirty="0" smtClean="0">
                <a:solidFill>
                  <a:srgbClr val="262626"/>
                </a:solidFill>
                <a:latin typeface="微软雅黑" panose="020B0503020204020204" pitchFamily="34" charset="-122"/>
                <a:ea typeface="微软雅黑" panose="020B0503020204020204" pitchFamily="34" charset="-122"/>
              </a:rPr>
              <a:t>TCP</a:t>
            </a:r>
            <a:r>
              <a:rPr lang="zh-CN" altLang="en-US" sz="900" dirty="0" smtClean="0">
                <a:solidFill>
                  <a:srgbClr val="262626"/>
                </a:solidFill>
                <a:latin typeface="微软雅黑" panose="020B0503020204020204" pitchFamily="34" charset="-122"/>
                <a:ea typeface="微软雅黑" panose="020B0503020204020204" pitchFamily="34" charset="-122"/>
              </a:rPr>
              <a:t>报文段传送成功</a:t>
            </a:r>
            <a:endParaRPr lang="en-US" altLang="zh-CN" sz="9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超时</a:t>
            </a:r>
            <a:r>
              <a:rPr lang="zh-CN" altLang="en-US" sz="1050" b="1" i="1" dirty="0" smtClean="0">
                <a:solidFill>
                  <a:srgbClr val="262626"/>
                </a:solidFill>
                <a:latin typeface="微软雅黑" panose="020B0503020204020204" pitchFamily="34" charset="-122"/>
                <a:ea typeface="微软雅黑" panose="020B0503020204020204" pitchFamily="34" charset="-122"/>
              </a:rPr>
              <a:t>重传</a:t>
            </a:r>
            <a:endParaRPr lang="en-US" altLang="zh-CN" sz="1050" b="1" i="1"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dirty="0" smtClean="0">
                <a:solidFill>
                  <a:srgbClr val="262626"/>
                </a:solidFill>
                <a:latin typeface="微软雅黑" panose="020B0503020204020204" pitchFamily="34" charset="-122"/>
                <a:ea typeface="微软雅黑" panose="020B0503020204020204" pitchFamily="34" charset="-122"/>
              </a:rPr>
              <a:t>     </a:t>
            </a:r>
            <a:r>
              <a:rPr lang="zh-CN" altLang="en-US" sz="900" dirty="0" smtClean="0">
                <a:solidFill>
                  <a:srgbClr val="262626"/>
                </a:solidFill>
                <a:latin typeface="微软雅黑" panose="020B0503020204020204" pitchFamily="34" charset="-122"/>
                <a:ea typeface="微软雅黑" panose="020B0503020204020204" pitchFamily="34" charset="-122"/>
              </a:rPr>
              <a:t>发送端发送一个报文之后就会启动定时器，如果指定时间内没有得到应答就会重新发送这个报文段</a:t>
            </a:r>
            <a:endParaRPr lang="en-US" altLang="zh-CN" sz="9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错误</a:t>
            </a:r>
            <a:r>
              <a:rPr lang="zh-CN" altLang="en-US" sz="1050" b="1" i="1" dirty="0" smtClean="0">
                <a:solidFill>
                  <a:srgbClr val="262626"/>
                </a:solidFill>
                <a:latin typeface="微软雅黑" panose="020B0503020204020204" pitchFamily="34" charset="-122"/>
                <a:ea typeface="微软雅黑" panose="020B0503020204020204" pitchFamily="34" charset="-122"/>
              </a:rPr>
              <a:t>校验</a:t>
            </a:r>
            <a:endParaRPr lang="en-US" altLang="zh-CN" sz="1050" b="1" i="1" dirty="0" smtClean="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 </a:t>
            </a:r>
            <a:r>
              <a:rPr lang="zh-CN" altLang="en-US" sz="1050" b="1" i="1" dirty="0" smtClean="0">
                <a:solidFill>
                  <a:srgbClr val="262626"/>
                </a:solidFill>
                <a:latin typeface="微软雅黑" panose="020B0503020204020204" pitchFamily="34" charset="-122"/>
                <a:ea typeface="微软雅黑" panose="020B0503020204020204" pitchFamily="34" charset="-122"/>
              </a:rPr>
              <a:t>    </a:t>
            </a:r>
            <a:r>
              <a:rPr lang="en-US" altLang="zh-CN" sz="900" dirty="0" smtClean="0">
                <a:solidFill>
                  <a:srgbClr val="262626"/>
                </a:solidFill>
                <a:latin typeface="微软雅黑" panose="020B0503020204020204" pitchFamily="34" charset="-122"/>
                <a:ea typeface="微软雅黑" panose="020B0503020204020204" pitchFamily="34" charset="-122"/>
              </a:rPr>
              <a:t>TCP</a:t>
            </a:r>
            <a:r>
              <a:rPr lang="zh-CN" altLang="en-US" sz="900" dirty="0" smtClean="0">
                <a:solidFill>
                  <a:srgbClr val="262626"/>
                </a:solidFill>
                <a:latin typeface="微软雅黑" panose="020B0503020204020204" pitchFamily="34" charset="-122"/>
                <a:ea typeface="微软雅黑" panose="020B0503020204020204" pitchFamily="34" charset="-122"/>
              </a:rPr>
              <a:t>用一个校验和函数来校验数据是否有错误，在发送和接收时都要计算校验和</a:t>
            </a:r>
            <a:endParaRPr lang="en-US" altLang="zh-CN" sz="9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流量控制和阻塞</a:t>
            </a:r>
            <a:r>
              <a:rPr lang="zh-CN" altLang="en-US" sz="1050" b="1" i="1" dirty="0" smtClean="0">
                <a:solidFill>
                  <a:srgbClr val="262626"/>
                </a:solidFill>
                <a:latin typeface="微软雅黑" panose="020B0503020204020204" pitchFamily="34" charset="-122"/>
                <a:ea typeface="微软雅黑" panose="020B0503020204020204" pitchFamily="34" charset="-122"/>
              </a:rPr>
              <a:t>管理</a:t>
            </a:r>
            <a:endParaRPr lang="en-US" altLang="zh-CN" sz="1050" b="1" i="1" dirty="0" smtClean="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b="1" i="1" dirty="0">
                <a:solidFill>
                  <a:srgbClr val="262626"/>
                </a:solidFill>
                <a:latin typeface="微软雅黑" panose="020B0503020204020204" pitchFamily="34" charset="-122"/>
                <a:ea typeface="微软雅黑" panose="020B0503020204020204" pitchFamily="34" charset="-122"/>
              </a:rPr>
              <a:t> </a:t>
            </a:r>
            <a:r>
              <a:rPr lang="zh-CN" altLang="en-US" sz="1050" b="1" i="1" dirty="0" smtClean="0">
                <a:solidFill>
                  <a:srgbClr val="262626"/>
                </a:solidFill>
                <a:latin typeface="微软雅黑" panose="020B0503020204020204" pitchFamily="34" charset="-122"/>
                <a:ea typeface="微软雅黑" panose="020B0503020204020204" pitchFamily="34" charset="-122"/>
              </a:rPr>
              <a:t>    </a:t>
            </a:r>
            <a:r>
              <a:rPr lang="zh-CN" altLang="en-US" sz="900" dirty="0" smtClean="0">
                <a:solidFill>
                  <a:srgbClr val="262626"/>
                </a:solidFill>
                <a:latin typeface="微软雅黑" panose="020B0503020204020204" pitchFamily="34" charset="-122"/>
                <a:ea typeface="微软雅黑" panose="020B0503020204020204" pitchFamily="34" charset="-122"/>
              </a:rPr>
              <a:t>流量控制用来避免发送端发送过快而使得接收方来不及接收</a:t>
            </a:r>
            <a:endParaRPr lang="en-US" altLang="zh-CN" sz="9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solidFill>
                  <a:srgbClr val="595959"/>
                </a:solidFill>
                <a:latin typeface="微软雅黑" panose="020B0503020204020204" pitchFamily="34" charset="-122"/>
                <a:ea typeface="微软雅黑" panose="020B0503020204020204" pitchFamily="34" charset="-122"/>
              </a:rPr>
              <a:t>网络介绍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能够</a:t>
            </a:r>
            <a:r>
              <a:rPr lang="zh-CN" altLang="en-US" sz="1050" b="1" dirty="0">
                <a:solidFill>
                  <a:srgbClr val="FF0000"/>
                </a:solidFill>
                <a:latin typeface="微软雅黑" panose="020B0503020204020204" pitchFamily="34" charset="-122"/>
                <a:ea typeface="微软雅黑" panose="020B0503020204020204" pitchFamily="34" charset="-122"/>
              </a:rPr>
              <a:t>编写基于网络通信的软件或程序</a:t>
            </a:r>
            <a:r>
              <a:rPr lang="zh-CN" altLang="en-US" sz="1050" dirty="0">
                <a:solidFill>
                  <a:srgbClr val="262626"/>
                </a:solidFill>
                <a:latin typeface="微软雅黑" panose="020B0503020204020204" pitchFamily="34" charset="-122"/>
                <a:ea typeface="微软雅黑" panose="020B0503020204020204" pitchFamily="34" charset="-122"/>
              </a:rPr>
              <a:t>，通常来说就是网络编程。</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1.2</a:t>
            </a:r>
            <a:r>
              <a:rPr lang="zh-CN" altLang="en-US" b="1" dirty="0">
                <a:solidFill>
                  <a:srgbClr val="404040"/>
                </a:solidFill>
                <a:latin typeface="微软雅黑" panose="020B0503020204020204" pitchFamily="34" charset="-122"/>
                <a:ea typeface="微软雅黑" panose="020B0503020204020204" pitchFamily="34" charset="-122"/>
              </a:rPr>
              <a:t> 学习网络的目的</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841375" y="2504916"/>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比如：</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123728" y="3200678"/>
            <a:ext cx="1169952" cy="1394266"/>
          </a:xfrm>
          <a:prstGeom prst="rect">
            <a:avLst/>
          </a:prstGeom>
          <a:ln w="3175">
            <a:solidFill>
              <a:schemeClr val="bg1">
                <a:lumMod val="65000"/>
              </a:schemeClr>
            </a:solidFill>
          </a:ln>
        </p:spPr>
      </p:pic>
      <p:pic>
        <p:nvPicPr>
          <p:cNvPr id="5" name="图片 4"/>
          <p:cNvPicPr>
            <a:picLocks noChangeAspect="1"/>
          </p:cNvPicPr>
          <p:nvPr/>
        </p:nvPicPr>
        <p:blipFill>
          <a:blip r:embed="rId2"/>
          <a:stretch>
            <a:fillRect/>
          </a:stretch>
        </p:blipFill>
        <p:spPr>
          <a:xfrm>
            <a:off x="3995936" y="3200678"/>
            <a:ext cx="1394266" cy="1394266"/>
          </a:xfrm>
          <a:prstGeom prst="rect">
            <a:avLst/>
          </a:prstGeom>
          <a:ln w="3175">
            <a:solidFill>
              <a:schemeClr val="bg1">
                <a:lumMod val="65000"/>
              </a:schemeClr>
            </a:solidFill>
          </a:ln>
        </p:spPr>
      </p:pic>
      <p:pic>
        <p:nvPicPr>
          <p:cNvPr id="8" name="图片 7"/>
          <p:cNvPicPr>
            <a:picLocks noChangeAspect="1"/>
          </p:cNvPicPr>
          <p:nvPr/>
        </p:nvPicPr>
        <p:blipFill>
          <a:blip r:embed="rId3"/>
          <a:stretch>
            <a:fillRect/>
          </a:stretch>
        </p:blipFill>
        <p:spPr>
          <a:xfrm>
            <a:off x="6092458" y="3200678"/>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7</a:t>
            </a:r>
            <a:r>
              <a:rPr lang="en-US" altLang="zh-CN" sz="2400" b="1" dirty="0" smtClean="0">
                <a:solidFill>
                  <a:srgbClr val="595959"/>
                </a:solidFill>
                <a:latin typeface="微软雅黑" panose="020B0503020204020204" pitchFamily="34" charset="-122"/>
                <a:ea typeface="微软雅黑" panose="020B0503020204020204" pitchFamily="34" charset="-122"/>
              </a:rPr>
              <a:t>. </a:t>
            </a:r>
            <a:r>
              <a:rPr lang="en-US" altLang="zh-CN" sz="2400" b="1" dirty="0">
                <a:solidFill>
                  <a:srgbClr val="595959"/>
                </a:solidFill>
                <a:latin typeface="微软雅黑" panose="020B0503020204020204" pitchFamily="34" charset="-122"/>
                <a:ea typeface="微软雅黑" panose="020B0503020204020204" pitchFamily="34" charset="-122"/>
              </a:rPr>
              <a:t>TCP</a:t>
            </a:r>
            <a:r>
              <a:rPr lang="zh-CN" altLang="en-US" sz="2400" b="1" dirty="0">
                <a:solidFill>
                  <a:srgbClr val="595959"/>
                </a:solidFill>
                <a:latin typeface="微软雅黑" panose="020B0503020204020204" pitchFamily="34" charset="-122"/>
                <a:ea typeface="微软雅黑" panose="020B0503020204020204" pitchFamily="34" charset="-122"/>
              </a:rPr>
              <a:t>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841375" y="1131888"/>
            <a:ext cx="45947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smtClean="0">
                <a:solidFill>
                  <a:srgbClr val="404040"/>
                </a:solidFill>
                <a:latin typeface="微软雅黑" panose="020B0503020204020204" pitchFamily="34" charset="-122"/>
                <a:ea typeface="微软雅黑" panose="020B0503020204020204" pitchFamily="34" charset="-122"/>
              </a:rPr>
              <a:t>7</a:t>
            </a:r>
            <a:r>
              <a:rPr lang="en-US" altLang="zh-CN" b="1" dirty="0" smtClean="0">
                <a:solidFill>
                  <a:srgbClr val="404040"/>
                </a:solidFill>
                <a:latin typeface="微软雅黑" panose="020B0503020204020204" pitchFamily="34" charset="-122"/>
                <a:ea typeface="微软雅黑" panose="020B0503020204020204" pitchFamily="34" charset="-122"/>
              </a:rPr>
              <a:t>.4</a:t>
            </a:r>
            <a:r>
              <a:rPr lang="zh-CN" altLang="en-US" b="1" dirty="0" smtClean="0">
                <a:solidFill>
                  <a:srgbClr val="404040"/>
                </a:solidFill>
                <a:latin typeface="微软雅黑" panose="020B0503020204020204" pitchFamily="34" charset="-122"/>
                <a:ea typeface="微软雅黑" panose="020B0503020204020204" pitchFamily="34" charset="-122"/>
              </a:rPr>
              <a:t> </a:t>
            </a:r>
            <a:r>
              <a:rPr lang="zh-CN" altLang="en-US" b="1" dirty="0">
                <a:solidFill>
                  <a:srgbClr val="404040"/>
                </a:solidFill>
                <a:latin typeface="微软雅黑" panose="020B0503020204020204" pitchFamily="34" charset="-122"/>
                <a:ea typeface="微软雅黑" panose="020B0503020204020204" pitchFamily="34" charset="-122"/>
              </a:rPr>
              <a:t>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14" name="TextBox 15"/>
          <p:cNvSpPr txBox="1">
            <a:spLocks noChangeArrowheads="1"/>
          </p:cNvSpPr>
          <p:nvPr/>
        </p:nvSpPr>
        <p:spPr bwMode="auto">
          <a:xfrm>
            <a:off x="899592" y="1851670"/>
            <a:ext cx="7146558"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TCP</a:t>
            </a:r>
            <a:r>
              <a:rPr lang="zh-CN" altLang="en-US" sz="1050" dirty="0">
                <a:solidFill>
                  <a:srgbClr val="262626"/>
                </a:solidFill>
                <a:latin typeface="微软雅黑" panose="020B0503020204020204" pitchFamily="34" charset="-122"/>
                <a:ea typeface="微软雅黑" panose="020B0503020204020204" pitchFamily="34" charset="-122"/>
              </a:rPr>
              <a:t>是一个</a:t>
            </a:r>
            <a:r>
              <a:rPr lang="zh-CN" altLang="en-US" sz="1050" b="1" dirty="0">
                <a:solidFill>
                  <a:srgbClr val="FF0000"/>
                </a:solidFill>
                <a:latin typeface="微软雅黑" panose="020B0503020204020204" pitchFamily="34" charset="-122"/>
                <a:ea typeface="微软雅黑" panose="020B0503020204020204" pitchFamily="34" charset="-122"/>
              </a:rPr>
              <a:t>稳定、可靠的传输协议</a:t>
            </a:r>
            <a:r>
              <a:rPr lang="zh-CN" altLang="en-US" sz="1050" dirty="0">
                <a:solidFill>
                  <a:srgbClr val="262626"/>
                </a:solidFill>
                <a:latin typeface="微软雅黑" panose="020B0503020204020204" pitchFamily="34" charset="-122"/>
                <a:ea typeface="微软雅黑" panose="020B0503020204020204" pitchFamily="34" charset="-122"/>
              </a:rPr>
              <a:t>，常用于对数据进行准确无误的传输，比如</a:t>
            </a:r>
            <a:r>
              <a:rPr lang="en-US" altLang="zh-CN" sz="1050" dirty="0">
                <a:solidFill>
                  <a:srgbClr val="262626"/>
                </a:solidFill>
                <a:latin typeface="微软雅黑" panose="020B0503020204020204" pitchFamily="34" charset="-122"/>
                <a:ea typeface="微软雅黑" panose="020B0503020204020204" pitchFamily="34" charset="-122"/>
              </a:rPr>
              <a:t>:</a:t>
            </a:r>
            <a:r>
              <a:rPr lang="zh-CN" altLang="en-US" sz="1050" dirty="0">
                <a:solidFill>
                  <a:srgbClr val="262626"/>
                </a:solidFill>
                <a:latin typeface="微软雅黑" panose="020B0503020204020204" pitchFamily="34" charset="-122"/>
                <a:ea typeface="微软雅黑" panose="020B0503020204020204" pitchFamily="34" charset="-122"/>
              </a:rPr>
              <a:t> 文件下载，浏览器上网</a:t>
            </a:r>
            <a:r>
              <a:rPr lang="zh-CN" altLang="en-US" sz="1050" dirty="0" smtClean="0">
                <a:solidFill>
                  <a:srgbClr val="262626"/>
                </a:solidFill>
                <a:latin typeface="微软雅黑" panose="020B0503020204020204" pitchFamily="34" charset="-122"/>
                <a:ea typeface="微软雅黑" panose="020B0503020204020204" pitchFamily="34" charset="-122"/>
              </a:rPr>
              <a:t>。</a:t>
            </a:r>
            <a:endParaRPr lang="en-US" altLang="zh-CN" sz="1050" dirty="0" smtClean="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smtClean="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50" dirty="0" smtClean="0">
                <a:solidFill>
                  <a:srgbClr val="262626"/>
                </a:solidFill>
                <a:latin typeface="微软雅黑" panose="020B0503020204020204" pitchFamily="34" charset="-122"/>
                <a:ea typeface="微软雅黑" panose="020B0503020204020204" pitchFamily="34" charset="-122"/>
              </a:rPr>
              <a:t>他的特点是：</a:t>
            </a:r>
            <a:endParaRPr lang="en-US" altLang="zh-CN" sz="1050" dirty="0" smtClean="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en-US" altLang="zh-CN" sz="1200" b="1" dirty="0" smtClean="0">
                <a:solidFill>
                  <a:srgbClr val="FF0000"/>
                </a:solidFill>
                <a:latin typeface="微软雅黑" panose="020B0503020204020204" pitchFamily="34" charset="-122"/>
                <a:ea typeface="微软雅黑" panose="020B0503020204020204" pitchFamily="34" charset="-122"/>
              </a:rPr>
              <a:t>1.</a:t>
            </a:r>
            <a:r>
              <a:rPr lang="zh-CN" altLang="en-US" sz="1200" b="1" dirty="0" smtClean="0">
                <a:solidFill>
                  <a:srgbClr val="FF0000"/>
                </a:solidFill>
                <a:latin typeface="微软雅黑" panose="020B0503020204020204" pitchFamily="34" charset="-122"/>
                <a:ea typeface="微软雅黑" panose="020B0503020204020204" pitchFamily="34" charset="-122"/>
              </a:rPr>
              <a:t> 面向</a:t>
            </a:r>
            <a:r>
              <a:rPr lang="zh-CN" altLang="en-US" sz="1200" b="1" dirty="0">
                <a:solidFill>
                  <a:srgbClr val="FF0000"/>
                </a:solidFill>
                <a:latin typeface="微软雅黑" panose="020B0503020204020204" pitchFamily="34" charset="-122"/>
                <a:ea typeface="微软雅黑" panose="020B0503020204020204" pitchFamily="34" charset="-122"/>
              </a:rPr>
              <a:t>连接</a:t>
            </a:r>
            <a:endParaRPr lang="en-US" altLang="zh-CN" sz="12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en-US" altLang="zh-CN" sz="1200" b="1" dirty="0">
                <a:solidFill>
                  <a:srgbClr val="FF0000"/>
                </a:solidFill>
                <a:latin typeface="微软雅黑" panose="020B0503020204020204" pitchFamily="34" charset="-122"/>
                <a:ea typeface="微软雅黑" panose="020B0503020204020204" pitchFamily="34" charset="-122"/>
              </a:rPr>
              <a:t>2. </a:t>
            </a:r>
            <a:r>
              <a:rPr lang="zh-CN" altLang="en-US" sz="1200" b="1" dirty="0">
                <a:solidFill>
                  <a:srgbClr val="FF0000"/>
                </a:solidFill>
                <a:latin typeface="微软雅黑" panose="020B0503020204020204" pitchFamily="34" charset="-122"/>
                <a:ea typeface="微软雅黑" panose="020B0503020204020204" pitchFamily="34" charset="-122"/>
              </a:rPr>
              <a:t>可靠传输</a:t>
            </a:r>
            <a:endParaRPr lang="en-US" altLang="zh-CN" sz="12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smtClean="0">
                <a:solidFill>
                  <a:srgbClr val="262626"/>
                </a:solidFill>
                <a:latin typeface="微软雅黑" panose="020B0503020204020204" pitchFamily="34" charset="-122"/>
                <a:ea typeface="微软雅黑" panose="020B0503020204020204" pitchFamily="34" charset="-122"/>
              </a:rPr>
              <a:t>     </a:t>
            </a:r>
            <a:r>
              <a:rPr lang="en-US" altLang="zh-CN" sz="1000" dirty="0" smtClean="0">
                <a:solidFill>
                  <a:srgbClr val="262626"/>
                </a:solidFill>
                <a:latin typeface="微软雅黑" panose="020B0503020204020204" pitchFamily="34" charset="-122"/>
                <a:ea typeface="微软雅黑" panose="020B0503020204020204" pitchFamily="34" charset="-122"/>
              </a:rPr>
              <a:t>TCP</a:t>
            </a:r>
            <a:r>
              <a:rPr lang="zh-CN" altLang="en-US" sz="1000" dirty="0">
                <a:solidFill>
                  <a:srgbClr val="262626"/>
                </a:solidFill>
                <a:latin typeface="微软雅黑" panose="020B0503020204020204" pitchFamily="34" charset="-122"/>
                <a:ea typeface="微软雅黑" panose="020B0503020204020204" pitchFamily="34" charset="-122"/>
              </a:rPr>
              <a:t>采用发送应答机制</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a:t>
            </a:r>
            <a:r>
              <a:rPr lang="zh-CN" altLang="en-US" sz="1000" dirty="0" smtClean="0">
                <a:solidFill>
                  <a:srgbClr val="262626"/>
                </a:solidFill>
                <a:latin typeface="微软雅黑" panose="020B0503020204020204" pitchFamily="34" charset="-122"/>
                <a:ea typeface="微软雅黑" panose="020B0503020204020204" pitchFamily="34" charset="-122"/>
              </a:rPr>
              <a:t>    超时</a:t>
            </a:r>
            <a:r>
              <a:rPr lang="zh-CN" altLang="en-US" sz="1000" dirty="0">
                <a:solidFill>
                  <a:srgbClr val="262626"/>
                </a:solidFill>
                <a:latin typeface="微软雅黑" panose="020B0503020204020204" pitchFamily="34" charset="-122"/>
                <a:ea typeface="微软雅黑" panose="020B0503020204020204" pitchFamily="34" charset="-122"/>
              </a:rPr>
              <a:t>重传</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a:t>
            </a:r>
            <a:r>
              <a:rPr lang="zh-CN" altLang="en-US" sz="1000" dirty="0" smtClean="0">
                <a:solidFill>
                  <a:srgbClr val="262626"/>
                </a:solidFill>
                <a:latin typeface="微软雅黑" panose="020B0503020204020204" pitchFamily="34" charset="-122"/>
                <a:ea typeface="微软雅黑" panose="020B0503020204020204" pitchFamily="34" charset="-122"/>
              </a:rPr>
              <a:t>    错误</a:t>
            </a:r>
            <a:r>
              <a:rPr lang="zh-CN" altLang="en-US" sz="1000" dirty="0">
                <a:solidFill>
                  <a:srgbClr val="262626"/>
                </a:solidFill>
                <a:latin typeface="微软雅黑" panose="020B0503020204020204" pitchFamily="34" charset="-122"/>
                <a:ea typeface="微软雅黑" panose="020B0503020204020204" pitchFamily="34" charset="-122"/>
              </a:rPr>
              <a:t>校验</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000" dirty="0">
                <a:solidFill>
                  <a:srgbClr val="262626"/>
                </a:solidFill>
                <a:latin typeface="微软雅黑" panose="020B0503020204020204" pitchFamily="34" charset="-122"/>
                <a:ea typeface="微软雅黑" panose="020B0503020204020204" pitchFamily="34" charset="-122"/>
              </a:rPr>
              <a:t> </a:t>
            </a:r>
            <a:r>
              <a:rPr lang="zh-CN" altLang="en-US" sz="1000" dirty="0" smtClean="0">
                <a:solidFill>
                  <a:srgbClr val="262626"/>
                </a:solidFill>
                <a:latin typeface="微软雅黑" panose="020B0503020204020204" pitchFamily="34" charset="-122"/>
                <a:ea typeface="微软雅黑" panose="020B0503020204020204" pitchFamily="34" charset="-122"/>
              </a:rPr>
              <a:t>    流量</a:t>
            </a:r>
            <a:r>
              <a:rPr lang="zh-CN" altLang="en-US" sz="1000" dirty="0">
                <a:solidFill>
                  <a:srgbClr val="262626"/>
                </a:solidFill>
                <a:latin typeface="微软雅黑" panose="020B0503020204020204" pitchFamily="34" charset="-122"/>
                <a:ea typeface="微软雅黑" panose="020B0503020204020204" pitchFamily="34" charset="-122"/>
              </a:rPr>
              <a:t>控制和阻塞管理</a:t>
            </a:r>
            <a:endParaRPr lang="en-US" altLang="zh-CN" sz="10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1. </a:t>
            </a:r>
            <a:r>
              <a:rPr lang="zh-CN" altLang="en-US" sz="2400" b="1" dirty="0">
                <a:solidFill>
                  <a:srgbClr val="595959"/>
                </a:solidFill>
                <a:latin typeface="微软雅黑" panose="020B0503020204020204" pitchFamily="34" charset="-122"/>
                <a:ea typeface="微软雅黑" panose="020B0503020204020204" pitchFamily="34" charset="-122"/>
              </a:rPr>
              <a:t>网络介绍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949011"/>
            <a:ext cx="7992888"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网络就是实现资源共享和信息传递的虚拟平台，我们可以编写基于网络通信的程序，比如：后续学习的</a:t>
            </a:r>
            <a:r>
              <a:rPr lang="en-US" altLang="zh-CN" sz="1050" b="1" dirty="0">
                <a:solidFill>
                  <a:srgbClr val="FF0000"/>
                </a:solidFill>
                <a:latin typeface="微软雅黑" panose="020B0503020204020204" pitchFamily="34" charset="-122"/>
                <a:ea typeface="微软雅黑" panose="020B0503020204020204" pitchFamily="34" charset="-122"/>
              </a:rPr>
              <a:t>socket</a:t>
            </a:r>
            <a:r>
              <a:rPr lang="zh-CN" altLang="en-US" sz="1050" b="1" dirty="0">
                <a:solidFill>
                  <a:srgbClr val="FF0000"/>
                </a:solidFill>
                <a:latin typeface="微软雅黑" panose="020B0503020204020204" pitchFamily="34" charset="-122"/>
                <a:ea typeface="微软雅黑" panose="020B0503020204020204" pitchFamily="34" charset="-122"/>
              </a:rPr>
              <a:t>编程、</a:t>
            </a:r>
            <a:r>
              <a:rPr lang="en-US" altLang="zh-CN" sz="1050" b="1" dirty="0">
                <a:solidFill>
                  <a:srgbClr val="FF0000"/>
                </a:solidFill>
                <a:latin typeface="微软雅黑" panose="020B0503020204020204" pitchFamily="34" charset="-122"/>
                <a:ea typeface="微软雅黑" panose="020B0503020204020204" pitchFamily="34" charset="-122"/>
              </a:rPr>
              <a:t>web</a:t>
            </a:r>
            <a:r>
              <a:rPr lang="zh-CN" altLang="en-US" sz="1050" b="1" dirty="0">
                <a:solidFill>
                  <a:srgbClr val="FF0000"/>
                </a:solidFill>
                <a:latin typeface="微软雅黑" panose="020B0503020204020204" pitchFamily="34" charset="-122"/>
                <a:ea typeface="微软雅黑" panose="020B0503020204020204" pitchFamily="34" charset="-122"/>
              </a:rPr>
              <a:t>开发</a:t>
            </a:r>
            <a:r>
              <a:rPr lang="zh-CN" altLang="en-US" sz="1050" dirty="0">
                <a:solidFill>
                  <a:srgbClr val="262626"/>
                </a:solidFill>
                <a:latin typeface="微软雅黑" panose="020B0503020204020204" pitchFamily="34" charset="-122"/>
                <a:ea typeface="微软雅黑" panose="020B0503020204020204" pitchFamily="34" charset="-122"/>
              </a:rPr>
              <a:t>等等。</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0"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1.3</a:t>
            </a:r>
            <a:r>
              <a:rPr lang="zh-CN" altLang="en-US" b="1" dirty="0">
                <a:solidFill>
                  <a:srgbClr val="404040"/>
                </a:solidFill>
                <a:latin typeface="微软雅黑" panose="020B0503020204020204" pitchFamily="34" charset="-122"/>
                <a:ea typeface="微软雅黑" panose="020B0503020204020204" pitchFamily="34" charset="-122"/>
              </a:rPr>
              <a:t> 知识要点</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MH_Others_1"/>
          <p:cNvSpPr txBox="1">
            <a:spLocks noChangeArrowheads="1"/>
          </p:cNvSpPr>
          <p:nvPr>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endParaRPr lang="en-US" altLang="zh-CN" sz="3600">
              <a:solidFill>
                <a:srgbClr val="FF0000"/>
              </a:solidFill>
              <a:latin typeface="微软雅黑" panose="020B0503020204020204" pitchFamily="34" charset="-122"/>
              <a:ea typeface="微软雅黑" panose="020B0503020204020204" pitchFamily="34" charset="-122"/>
            </a:endParaRPr>
          </a:p>
        </p:txBody>
      </p:sp>
      <p:sp>
        <p:nvSpPr>
          <p:cNvPr id="7" name="MH_Others_2"/>
          <p:cNvSpPr>
            <a:spLocks noChangeArrowheads="1"/>
          </p:cNvSpPr>
          <p:nvPr>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
        <p:nvSpPr>
          <p:cNvPr id="8" name="MH_Others_3"/>
          <p:cNvSpPr>
            <a:spLocks noChangeArrowheads="1"/>
          </p:cNvSpPr>
          <p:nvPr>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endPar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96" name="TextBox 9"/>
          <p:cNvSpPr txBox="1">
            <a:spLocks noChangeArrowheads="1"/>
          </p:cNvSpPr>
          <p:nvPr/>
        </p:nvSpPr>
        <p:spPr bwMode="auto">
          <a:xfrm>
            <a:off x="3491880" y="1119391"/>
            <a:ext cx="4319588"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网络介绍</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FF0000"/>
              </a:buClr>
              <a:buFont typeface="Wingdings" panose="05000000000000000000" pitchFamily="2" charset="2"/>
              <a:buChar char="u"/>
            </a:pPr>
            <a:r>
              <a:rPr lang="zh-CN" altLang="en-US" sz="1400" dirty="0">
                <a:solidFill>
                  <a:srgbClr val="FF0000"/>
                </a:solidFill>
                <a:latin typeface="微软雅黑" panose="020B0503020204020204" pitchFamily="34" charset="-122"/>
                <a:ea typeface="微软雅黑" panose="020B0503020204020204" pitchFamily="34" charset="-122"/>
              </a:rPr>
              <a:t> </a:t>
            </a:r>
            <a:r>
              <a:rPr lang="en-US" altLang="zh-CN" sz="1400" dirty="0">
                <a:solidFill>
                  <a:srgbClr val="FF0000"/>
                </a:solidFill>
                <a:latin typeface="微软雅黑" panose="020B0503020204020204" pitchFamily="34" charset="-122"/>
                <a:ea typeface="微软雅黑" panose="020B0503020204020204" pitchFamily="34" charset="-122"/>
              </a:rPr>
              <a:t>IP</a:t>
            </a:r>
            <a:r>
              <a:rPr lang="zh-CN" altLang="en-US" sz="1400" dirty="0">
                <a:solidFill>
                  <a:srgbClr val="FF0000"/>
                </a:solidFill>
                <a:latin typeface="微软雅黑" panose="020B0503020204020204" pitchFamily="34" charset="-122"/>
                <a:ea typeface="微软雅黑" panose="020B0503020204020204" pitchFamily="34" charset="-122"/>
              </a:rPr>
              <a:t>地址的介绍</a:t>
            </a:r>
            <a:endParaRPr lang="en-US" altLang="zh-CN" sz="1400" dirty="0">
              <a:solidFill>
                <a:srgbClr val="FF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a:t>
            </a:r>
            <a:r>
              <a:rPr lang="it-IT" altLang="zh-CN" sz="1400" dirty="0" err="1">
                <a:solidFill>
                  <a:srgbClr val="000000"/>
                </a:solidFill>
                <a:latin typeface="微软雅黑" panose="020B0503020204020204" pitchFamily="34" charset="-122"/>
                <a:ea typeface="微软雅黑" panose="020B0503020204020204" pitchFamily="34" charset="-122"/>
              </a:rPr>
              <a:t>ifconfig</a:t>
            </a:r>
            <a:r>
              <a:rPr lang="zh-CN" altLang="it-IT" sz="1400" dirty="0">
                <a:solidFill>
                  <a:srgbClr val="000000"/>
                </a:solidFill>
                <a:latin typeface="微软雅黑" panose="020B0503020204020204" pitchFamily="34" charset="-122"/>
                <a:ea typeface="微软雅黑" panose="020B0503020204020204" pitchFamily="34" charset="-122"/>
              </a:rPr>
              <a:t>和</a:t>
            </a:r>
            <a:r>
              <a:rPr lang="it-IT" altLang="zh-CN" sz="1400" dirty="0" err="1">
                <a:solidFill>
                  <a:srgbClr val="000000"/>
                </a:solidFill>
                <a:latin typeface="微软雅黑" panose="020B0503020204020204" pitchFamily="34" charset="-122"/>
                <a:ea typeface="微软雅黑" panose="020B0503020204020204" pitchFamily="34" charset="-122"/>
              </a:rPr>
              <a:t>ping</a:t>
            </a:r>
            <a:r>
              <a:rPr lang="zh-CN" altLang="it-IT" sz="1400" dirty="0">
                <a:solidFill>
                  <a:srgbClr val="000000"/>
                </a:solidFill>
                <a:latin typeface="微软雅黑" panose="020B0503020204020204" pitchFamily="34" charset="-122"/>
                <a:ea typeface="微软雅黑" panose="020B0503020204020204" pitchFamily="34" charset="-122"/>
              </a:rPr>
              <a:t>命令</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端口和端口号的介绍</a:t>
            </a:r>
            <a:endParaRPr lang="en-US" altLang="zh-TW"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000000"/>
                </a:solidFill>
                <a:latin typeface="微软雅黑" panose="020B0503020204020204" pitchFamily="34" charset="-122"/>
                <a:ea typeface="微软雅黑" panose="020B0503020204020204" pitchFamily="34" charset="-122"/>
              </a:rPr>
              <a:t> 端口号的分类</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smtClean="0">
                <a:solidFill>
                  <a:srgbClr val="262626"/>
                </a:solidFill>
                <a:latin typeface="微软雅黑" panose="020B0503020204020204" pitchFamily="34" charset="-122"/>
                <a:ea typeface="微软雅黑" panose="020B0503020204020204" pitchFamily="34" charset="-122"/>
              </a:rPr>
              <a:t> </a:t>
            </a:r>
            <a:r>
              <a:rPr lang="en-US" altLang="zh-CN" sz="1400" dirty="0" smtClean="0">
                <a:solidFill>
                  <a:srgbClr val="262626"/>
                </a:solidFill>
                <a:latin typeface="微软雅黑" panose="020B0503020204020204" pitchFamily="34" charset="-122"/>
                <a:ea typeface="微软雅黑" panose="020B0503020204020204" pitchFamily="34" charset="-122"/>
              </a:rPr>
              <a:t>TCP</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a:p>
            <a:pPr>
              <a:lnSpc>
                <a:spcPct val="200000"/>
              </a:lnSpc>
              <a:buClr>
                <a:srgbClr val="262626"/>
              </a:buClr>
              <a:buFont typeface="Wingdings" panose="05000000000000000000" pitchFamily="2" charset="2"/>
              <a:buChar char="u"/>
            </a:pPr>
            <a:r>
              <a:rPr lang="zh-CN" altLang="en-US" sz="1400" dirty="0">
                <a:solidFill>
                  <a:srgbClr val="262626"/>
                </a:solidFill>
                <a:latin typeface="微软雅黑" panose="020B0503020204020204" pitchFamily="34" charset="-122"/>
                <a:ea typeface="微软雅黑" panose="020B0503020204020204" pitchFamily="34" charset="-122"/>
              </a:rPr>
              <a:t> </a:t>
            </a:r>
            <a:r>
              <a:rPr lang="en-US" altLang="zh-CN" sz="1400" dirty="0">
                <a:solidFill>
                  <a:srgbClr val="262626"/>
                </a:solidFill>
                <a:latin typeface="微软雅黑" panose="020B0503020204020204" pitchFamily="34" charset="-122"/>
                <a:ea typeface="微软雅黑" panose="020B0503020204020204" pitchFamily="34" charset="-122"/>
              </a:rPr>
              <a:t>socket</a:t>
            </a:r>
            <a:r>
              <a:rPr lang="zh-CN" altLang="en-US" sz="1400" dirty="0">
                <a:solidFill>
                  <a:srgbClr val="262626"/>
                </a:solidFill>
                <a:latin typeface="微软雅黑" panose="020B0503020204020204" pitchFamily="34" charset="-122"/>
                <a:ea typeface="微软雅黑" panose="020B0503020204020204" pitchFamily="34" charset="-122"/>
              </a:rPr>
              <a:t>介绍</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IP</a:t>
            </a:r>
            <a:r>
              <a:rPr lang="zh-CN" altLang="en-US" sz="2400" b="1" dirty="0">
                <a:solidFill>
                  <a:srgbClr val="595959"/>
                </a:solidFill>
                <a:latin typeface="微软雅黑" panose="020B0503020204020204" pitchFamily="34" charset="-122"/>
                <a:ea typeface="微软雅黑" panose="020B0503020204020204" pitchFamily="34" charset="-122"/>
              </a:rPr>
              <a:t>地址的介绍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419622"/>
            <a:ext cx="1965603" cy="253916"/>
          </a:xfrm>
          <a:prstGeom prst="rect">
            <a:avLst/>
          </a:prstGeom>
          <a:noFill/>
        </p:spPr>
        <p:txBody>
          <a:bodyPr wrap="none" rtlCol="0">
            <a:spAutoFit/>
          </a:bodyPr>
          <a:lstStyle/>
          <a:p>
            <a:pPr fontAlgn="auto">
              <a:spcBef>
                <a:spcPts val="0"/>
              </a:spcBef>
              <a:spcAft>
                <a:spcPts val="0"/>
              </a:spcAft>
            </a:pPr>
            <a:r>
              <a:rPr kumimoji="1" lang="zh-CN" altLang="en-US" sz="1050" b="1" i="1" dirty="0" smtClean="0">
                <a:solidFill>
                  <a:srgbClr val="FF0000"/>
                </a:solidFill>
                <a:latin typeface="Yuanti SC" charset="-122"/>
                <a:ea typeface="Yuanti SC" charset="-122"/>
                <a:cs typeface="Yuanti SC" charset="-122"/>
              </a:rPr>
              <a:t>网络那么大 怎么找到那个她？</a:t>
            </a:r>
            <a:endParaRPr kumimoji="1" lang="zh-CN" altLang="en-US" sz="1050" b="1" i="1" dirty="0">
              <a:solidFill>
                <a:srgbClr val="FF0000"/>
              </a:solidFill>
              <a:latin typeface="Yuanti SC" charset="-122"/>
              <a:ea typeface="Yuanti SC" charset="-122"/>
              <a:cs typeface="Yuanti SC" charset="-122"/>
            </a:endParaRPr>
          </a:p>
        </p:txBody>
      </p:sp>
      <p:pic>
        <p:nvPicPr>
          <p:cNvPr id="4" name="图片 3"/>
          <p:cNvPicPr>
            <a:picLocks noChangeAspect="1"/>
          </p:cNvPicPr>
          <p:nvPr/>
        </p:nvPicPr>
        <p:blipFill>
          <a:blip r:embed="rId1"/>
          <a:stretch>
            <a:fillRect/>
          </a:stretch>
        </p:blipFill>
        <p:spPr>
          <a:xfrm>
            <a:off x="1043608" y="1851670"/>
            <a:ext cx="3384376" cy="1777652"/>
          </a:xfrm>
          <a:prstGeom prst="rect">
            <a:avLst/>
          </a:prstGeom>
        </p:spPr>
      </p:pic>
      <p:sp>
        <p:nvSpPr>
          <p:cNvPr id="10" name="文本框 9"/>
          <p:cNvSpPr txBox="1"/>
          <p:nvPr/>
        </p:nvSpPr>
        <p:spPr>
          <a:xfrm>
            <a:off x="6018439" y="1995686"/>
            <a:ext cx="1665841" cy="415498"/>
          </a:xfrm>
          <a:prstGeom prst="rect">
            <a:avLst/>
          </a:prstGeom>
          <a:noFill/>
        </p:spPr>
        <p:txBody>
          <a:bodyPr wrap="none" rtlCol="0">
            <a:spAutoFit/>
          </a:bodyPr>
          <a:lstStyle/>
          <a:p>
            <a:pPr fontAlgn="auto">
              <a:spcBef>
                <a:spcPts val="0"/>
              </a:spcBef>
              <a:spcAft>
                <a:spcPts val="0"/>
              </a:spcAft>
            </a:pPr>
            <a:r>
              <a:rPr kumimoji="1" lang="zh-CN" altLang="en-US" sz="1050" dirty="0" smtClean="0">
                <a:solidFill>
                  <a:schemeClr val="tx1">
                    <a:lumMod val="65000"/>
                    <a:lumOff val="35000"/>
                  </a:schemeClr>
                </a:solidFill>
                <a:latin typeface="+mn-lt"/>
                <a:ea typeface="+mn-ea"/>
              </a:rPr>
              <a:t>人生最大的遗憾就是 </a:t>
            </a:r>
            <a:endParaRPr kumimoji="1" lang="en-US" altLang="zh-CN" sz="1050" dirty="0" smtClean="0">
              <a:solidFill>
                <a:schemeClr val="tx1">
                  <a:lumMod val="65000"/>
                  <a:lumOff val="35000"/>
                </a:schemeClr>
              </a:solidFill>
              <a:latin typeface="+mn-lt"/>
              <a:ea typeface="+mn-ea"/>
            </a:endParaRPr>
          </a:p>
          <a:p>
            <a:pPr fontAlgn="auto">
              <a:spcBef>
                <a:spcPts val="0"/>
              </a:spcBef>
              <a:spcAft>
                <a:spcPts val="0"/>
              </a:spcAft>
            </a:pPr>
            <a:r>
              <a:rPr kumimoji="1" lang="zh-CN" altLang="en-US" sz="1050" dirty="0" smtClean="0">
                <a:solidFill>
                  <a:schemeClr val="tx1">
                    <a:lumMod val="65000"/>
                    <a:lumOff val="35000"/>
                  </a:schemeClr>
                </a:solidFill>
                <a:latin typeface="+mn-lt"/>
                <a:ea typeface="+mn-ea"/>
              </a:rPr>
              <a:t>见过了她却再也找不到她</a:t>
            </a:r>
            <a:endParaRPr kumimoji="1" lang="zh-CN" altLang="en-US" sz="1050" dirty="0">
              <a:solidFill>
                <a:schemeClr val="tx1">
                  <a:lumMod val="65000"/>
                  <a:lumOff val="35000"/>
                </a:schemeClr>
              </a:solidFill>
              <a:latin typeface="+mn-lt"/>
              <a:ea typeface="+mn-ea"/>
            </a:endParaRPr>
          </a:p>
        </p:txBody>
      </p:sp>
      <p:sp>
        <p:nvSpPr>
          <p:cNvPr id="11" name="文本框 10"/>
          <p:cNvSpPr txBox="1"/>
          <p:nvPr/>
        </p:nvSpPr>
        <p:spPr>
          <a:xfrm>
            <a:off x="5724128" y="1741770"/>
            <a:ext cx="588623" cy="253916"/>
          </a:xfrm>
          <a:prstGeom prst="rect">
            <a:avLst/>
          </a:prstGeom>
          <a:noFill/>
        </p:spPr>
        <p:txBody>
          <a:bodyPr wrap="none" rtlCol="0">
            <a:spAutoFit/>
          </a:bodyPr>
          <a:lstStyle/>
          <a:p>
            <a:pPr fontAlgn="auto">
              <a:spcBef>
                <a:spcPts val="0"/>
              </a:spcBef>
              <a:spcAft>
                <a:spcPts val="0"/>
              </a:spcAft>
            </a:pPr>
            <a:r>
              <a:rPr kumimoji="1" lang="zh-CN" altLang="en-US" sz="1050" dirty="0" smtClean="0">
                <a:solidFill>
                  <a:srgbClr val="FF0000"/>
                </a:solidFill>
                <a:latin typeface="+mn-lt"/>
                <a:ea typeface="+mn-ea"/>
              </a:rPr>
              <a:t>注意：</a:t>
            </a:r>
            <a:endParaRPr kumimoji="1" lang="zh-CN" altLang="en-US" sz="1050" dirty="0">
              <a:solidFill>
                <a:srgbClr val="FF0000"/>
              </a:solidFill>
              <a:latin typeface="+mn-lt"/>
              <a:ea typeface="+mn-ea"/>
            </a:endParaRPr>
          </a:p>
        </p:txBody>
      </p:sp>
      <p:pic>
        <p:nvPicPr>
          <p:cNvPr id="2" name="图片 1">
            <a:hlinkClick r:id="rId2" action="ppaction://hlinkfile"/>
          </p:cNvPr>
          <p:cNvPicPr>
            <a:picLocks noChangeAspect="1"/>
          </p:cNvPicPr>
          <p:nvPr/>
        </p:nvPicPr>
        <p:blipFill>
          <a:blip r:embed="rId3"/>
          <a:stretch>
            <a:fillRect/>
          </a:stretch>
        </p:blipFill>
        <p:spPr>
          <a:xfrm>
            <a:off x="7518360" y="3845724"/>
            <a:ext cx="1488358" cy="108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IP</a:t>
            </a:r>
            <a:r>
              <a:rPr lang="zh-CN" altLang="en-US" sz="2400" b="1" dirty="0">
                <a:solidFill>
                  <a:srgbClr val="595959"/>
                </a:solidFill>
                <a:latin typeface="微软雅黑" panose="020B0503020204020204" pitchFamily="34" charset="-122"/>
                <a:ea typeface="微软雅黑" panose="020B0503020204020204" pitchFamily="34" charset="-122"/>
              </a:rPr>
              <a:t>地址的介绍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6" name="TextBox 15"/>
          <p:cNvSpPr txBox="1">
            <a:spLocks noChangeArrowheads="1"/>
          </p:cNvSpPr>
          <p:nvPr/>
        </p:nvSpPr>
        <p:spPr bwMode="auto">
          <a:xfrm>
            <a:off x="827584" y="1275606"/>
            <a:ext cx="7560840"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地址是分配给</a:t>
            </a:r>
            <a:r>
              <a:rPr lang="zh-CN" altLang="en-US" sz="1050" b="1" dirty="0">
                <a:solidFill>
                  <a:srgbClr val="FF0000"/>
                </a:solidFill>
                <a:latin typeface="微软雅黑" panose="020B0503020204020204" pitchFamily="34" charset="-122"/>
                <a:ea typeface="微软雅黑" panose="020B0503020204020204" pitchFamily="34" charset="-122"/>
              </a:rPr>
              <a:t>网络设备上网</a:t>
            </a:r>
            <a:r>
              <a:rPr lang="zh-CN" altLang="en-US" sz="1050" b="1" dirty="0" smtClean="0">
                <a:solidFill>
                  <a:srgbClr val="FF0000"/>
                </a:solidFill>
                <a:latin typeface="微软雅黑" panose="020B0503020204020204" pitchFamily="34" charset="-122"/>
                <a:ea typeface="微软雅黑" panose="020B0503020204020204" pitchFamily="34" charset="-122"/>
              </a:rPr>
              <a:t>使用的</a:t>
            </a:r>
            <a:r>
              <a:rPr lang="zh-CN" altLang="en-US" sz="1050" b="1" dirty="0">
                <a:solidFill>
                  <a:srgbClr val="FF0000"/>
                </a:solidFill>
                <a:latin typeface="微软雅黑" panose="020B0503020204020204" pitchFamily="34" charset="-122"/>
                <a:ea typeface="微软雅黑" panose="020B0503020204020204" pitchFamily="34" charset="-122"/>
              </a:rPr>
              <a:t>数字标签</a:t>
            </a:r>
            <a:r>
              <a:rPr lang="zh-CN" altLang="en-US" sz="1050" dirty="0">
                <a:solidFill>
                  <a:srgbClr val="262626"/>
                </a:solidFill>
                <a:latin typeface="微软雅黑" panose="020B0503020204020204" pitchFamily="34" charset="-122"/>
                <a:ea typeface="微软雅黑" panose="020B0503020204020204" pitchFamily="34" charset="-122"/>
              </a:rPr>
              <a:t>，它</a:t>
            </a:r>
            <a:r>
              <a:rPr lang="zh-CN" altLang="en-US" sz="1050" dirty="0" smtClean="0">
                <a:solidFill>
                  <a:srgbClr val="262626"/>
                </a:solidFill>
                <a:latin typeface="微软雅黑" panose="020B0503020204020204" pitchFamily="34" charset="-122"/>
                <a:ea typeface="微软雅黑" panose="020B0503020204020204" pitchFamily="34" charset="-122"/>
              </a:rPr>
              <a:t>能够</a:t>
            </a:r>
            <a:r>
              <a:rPr lang="zh-CN" altLang="en-US" sz="1050" b="1" dirty="0" smtClean="0">
                <a:solidFill>
                  <a:srgbClr val="FF0000"/>
                </a:solidFill>
                <a:latin typeface="微软雅黑" panose="020B0503020204020204" pitchFamily="34" charset="-122"/>
                <a:ea typeface="微软雅黑" panose="020B0503020204020204" pitchFamily="34" charset="-122"/>
              </a:rPr>
              <a:t>标识</a:t>
            </a:r>
            <a:r>
              <a:rPr lang="zh-CN" altLang="en-US" sz="1050" b="1" dirty="0">
                <a:solidFill>
                  <a:srgbClr val="FF0000"/>
                </a:solidFill>
                <a:latin typeface="微软雅黑" panose="020B0503020204020204" pitchFamily="34" charset="-122"/>
                <a:ea typeface="微软雅黑" panose="020B0503020204020204" pitchFamily="34" charset="-122"/>
              </a:rPr>
              <a:t>网络中唯一的一台设备</a:t>
            </a:r>
            <a:r>
              <a:rPr lang="zh-CN" altLang="en-US" sz="1050" dirty="0">
                <a:solidFill>
                  <a:srgbClr val="262626"/>
                </a:solidFill>
                <a:latin typeface="微软雅黑" panose="020B0503020204020204" pitchFamily="34" charset="-122"/>
                <a:ea typeface="微软雅黑" panose="020B0503020204020204" pitchFamily="34" charset="-122"/>
              </a:rPr>
              <a:t>，好比</a:t>
            </a:r>
            <a:r>
              <a:rPr lang="zh-CN" altLang="en-US" sz="1050" dirty="0" smtClean="0">
                <a:solidFill>
                  <a:srgbClr val="262626"/>
                </a:solidFill>
                <a:latin typeface="微软雅黑" panose="020B0503020204020204" pitchFamily="34" charset="-122"/>
                <a:ea typeface="微软雅黑" panose="020B0503020204020204" pitchFamily="34" charset="-122"/>
              </a:rPr>
              <a:t>现实中每个</a:t>
            </a:r>
            <a:r>
              <a:rPr lang="zh-CN" altLang="en-US" sz="1050" dirty="0">
                <a:solidFill>
                  <a:srgbClr val="262626"/>
                </a:solidFill>
                <a:latin typeface="微软雅黑" panose="020B0503020204020204" pitchFamily="34" charset="-122"/>
                <a:ea typeface="微软雅黑" panose="020B0503020204020204" pitchFamily="34" charset="-122"/>
              </a:rPr>
              <a:t>人都有一个手机号。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 name="云形 1"/>
          <p:cNvSpPr/>
          <p:nvPr/>
        </p:nvSpPr>
        <p:spPr>
          <a:xfrm>
            <a:off x="3779912" y="1779662"/>
            <a:ext cx="2043832"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网络</a:t>
            </a:r>
            <a:endParaRPr kumimoji="1" lang="zh-CN" altLang="en-US"/>
          </a:p>
        </p:txBody>
      </p:sp>
      <p:cxnSp>
        <p:nvCxnSpPr>
          <p:cNvPr id="9" name="直线箭头连接符 8"/>
          <p:cNvCxnSpPr/>
          <p:nvPr/>
        </p:nvCxnSpPr>
        <p:spPr>
          <a:xfrm flipH="1">
            <a:off x="3203848" y="2643758"/>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棱台 12"/>
          <p:cNvSpPr/>
          <p:nvPr/>
        </p:nvSpPr>
        <p:spPr>
          <a:xfrm>
            <a:off x="2007320" y="3027660"/>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6" name="TextBox 15"/>
          <p:cNvSpPr txBox="1">
            <a:spLocks noChangeArrowheads="1"/>
          </p:cNvSpPr>
          <p:nvPr/>
        </p:nvSpPr>
        <p:spPr bwMode="auto">
          <a:xfrm>
            <a:off x="2317552" y="4083918"/>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7" name="棱台 16"/>
          <p:cNvSpPr/>
          <p:nvPr/>
        </p:nvSpPr>
        <p:spPr>
          <a:xfrm>
            <a:off x="6471816" y="3003798"/>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8" name="TextBox 15"/>
          <p:cNvSpPr txBox="1">
            <a:spLocks noChangeArrowheads="1"/>
          </p:cNvSpPr>
          <p:nvPr/>
        </p:nvSpPr>
        <p:spPr bwMode="auto">
          <a:xfrm>
            <a:off x="6826448" y="4011910"/>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9" name="直线箭头连接符 18"/>
          <p:cNvCxnSpPr/>
          <p:nvPr/>
        </p:nvCxnSpPr>
        <p:spPr>
          <a:xfrm>
            <a:off x="5823744" y="2564358"/>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棱台 21"/>
          <p:cNvSpPr/>
          <p:nvPr/>
        </p:nvSpPr>
        <p:spPr>
          <a:xfrm>
            <a:off x="4296048" y="357517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cxnSp>
        <p:nvCxnSpPr>
          <p:cNvPr id="23" name="直线箭头连接符 22"/>
          <p:cNvCxnSpPr/>
          <p:nvPr/>
        </p:nvCxnSpPr>
        <p:spPr>
          <a:xfrm>
            <a:off x="4815756" y="3147814"/>
            <a:ext cx="0" cy="3792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15"/>
          <p:cNvSpPr txBox="1">
            <a:spLocks noChangeArrowheads="1"/>
          </p:cNvSpPr>
          <p:nvPr/>
        </p:nvSpPr>
        <p:spPr bwMode="auto">
          <a:xfrm>
            <a:off x="4527724" y="4593504"/>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3" grpId="0" animBg="1"/>
      <p:bldP spid="16" grpId="0"/>
      <p:bldP spid="17" grpId="0" animBg="1"/>
      <p:bldP spid="18" grpId="0"/>
      <p:bldP spid="22"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占位符 1"/>
          <p:cNvSpPr txBox="1">
            <a:spLocks noChangeArrowheads="1"/>
          </p:cNvSpPr>
          <p:nvPr/>
        </p:nvSpPr>
        <p:spPr bwMode="auto">
          <a:xfrm>
            <a:off x="628650" y="-19050"/>
            <a:ext cx="53832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90000"/>
              </a:lnSpc>
            </a:pPr>
            <a:r>
              <a:rPr lang="en-US" altLang="zh-CN" sz="2400" b="1" dirty="0">
                <a:solidFill>
                  <a:srgbClr val="595959"/>
                </a:solidFill>
                <a:latin typeface="微软雅黑" panose="020B0503020204020204" pitchFamily="34" charset="-122"/>
                <a:ea typeface="微软雅黑" panose="020B0503020204020204" pitchFamily="34" charset="-122"/>
              </a:rPr>
              <a:t>2. IP</a:t>
            </a:r>
            <a:r>
              <a:rPr lang="zh-CN" altLang="en-US" sz="2400" b="1" dirty="0">
                <a:solidFill>
                  <a:srgbClr val="595959"/>
                </a:solidFill>
                <a:latin typeface="微软雅黑" panose="020B0503020204020204" pitchFamily="34" charset="-122"/>
                <a:ea typeface="微软雅黑" panose="020B0503020204020204" pitchFamily="34" charset="-122"/>
              </a:rPr>
              <a:t>地址的介绍</a:t>
            </a:r>
            <a:endParaRPr lang="zh-TW" altLang="zh-CN" sz="2400" b="1" dirty="0">
              <a:solidFill>
                <a:srgbClr val="595959"/>
              </a:solidFill>
              <a:latin typeface="微软雅黑" panose="020B0503020204020204" pitchFamily="34" charset="-122"/>
              <a:ea typeface="微软雅黑" panose="020B0503020204020204" pitchFamily="34" charset="-122"/>
            </a:endParaRPr>
          </a:p>
        </p:txBody>
      </p:sp>
      <p:sp>
        <p:nvSpPr>
          <p:cNvPr id="14" name="TextBox 6"/>
          <p:cNvSpPr txBox="1">
            <a:spLocks noChangeArrowheads="1"/>
          </p:cNvSpPr>
          <p:nvPr/>
        </p:nvSpPr>
        <p:spPr bwMode="auto">
          <a:xfrm>
            <a:off x="841375" y="1131888"/>
            <a:ext cx="3514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altLang="zh-CN" b="1" dirty="0">
                <a:solidFill>
                  <a:srgbClr val="404040"/>
                </a:solidFill>
                <a:latin typeface="微软雅黑" panose="020B0503020204020204" pitchFamily="34" charset="-122"/>
                <a:ea typeface="微软雅黑" panose="020B0503020204020204" pitchFamily="34" charset="-122"/>
              </a:rPr>
              <a:t>2.1</a:t>
            </a:r>
            <a:r>
              <a:rPr lang="zh-CN" altLang="en-US" b="1" dirty="0">
                <a:solidFill>
                  <a:srgbClr val="404040"/>
                </a:solidFill>
                <a:latin typeface="微软雅黑" panose="020B0503020204020204" pitchFamily="34" charset="-122"/>
                <a:ea typeface="微软雅黑" panose="020B0503020204020204" pitchFamily="34" charset="-122"/>
              </a:rPr>
              <a:t> </a:t>
            </a:r>
            <a:r>
              <a:rPr lang="en-US" altLang="zh-CN" b="1" dirty="0">
                <a:solidFill>
                  <a:srgbClr val="404040"/>
                </a:solidFill>
                <a:latin typeface="微软雅黑" panose="020B0503020204020204" pitchFamily="34" charset="-122"/>
                <a:ea typeface="微软雅黑" panose="020B0503020204020204" pitchFamily="34" charset="-122"/>
              </a:rPr>
              <a:t>IP</a:t>
            </a:r>
            <a:r>
              <a:rPr lang="zh-CN" altLang="en-US" b="1" dirty="0">
                <a:solidFill>
                  <a:srgbClr val="404040"/>
                </a:solidFill>
                <a:latin typeface="微软雅黑" panose="020B0503020204020204" pitchFamily="34" charset="-122"/>
                <a:ea typeface="微软雅黑" panose="020B0503020204020204" pitchFamily="34" charset="-122"/>
              </a:rPr>
              <a:t>地址表现形式</a:t>
            </a:r>
            <a:endParaRPr lang="zh-CN" altLang="en-US" b="1" dirty="0">
              <a:solidFill>
                <a:srgbClr val="40404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598737" y="1874540"/>
            <a:ext cx="2861713" cy="3133149"/>
          </a:xfrm>
          <a:prstGeom prst="rect">
            <a:avLst/>
          </a:prstGeom>
          <a:ln w="3175">
            <a:solidFill>
              <a:schemeClr val="bg1">
                <a:lumMod val="65000"/>
              </a:schemeClr>
            </a:solidFill>
          </a:ln>
        </p:spPr>
      </p:pic>
      <p:sp>
        <p:nvSpPr>
          <p:cNvPr id="20" name="矩形 19"/>
          <p:cNvSpPr>
            <a:spLocks noChangeArrowheads="1"/>
          </p:cNvSpPr>
          <p:nvPr/>
        </p:nvSpPr>
        <p:spPr bwMode="auto">
          <a:xfrm>
            <a:off x="6011864" y="1872258"/>
            <a:ext cx="607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CN" altLang="en-US" sz="1100" b="1" dirty="0">
                <a:solidFill>
                  <a:srgbClr val="FF0000"/>
                </a:solidFill>
                <a:latin typeface="微软雅黑" panose="020B0503020204020204" pitchFamily="34" charset="-122"/>
                <a:ea typeface="微软雅黑" panose="020B0503020204020204" pitchFamily="34" charset="-122"/>
              </a:rPr>
              <a:t>注意：</a:t>
            </a:r>
            <a:endParaRPr lang="zh-CN" altLang="zh-CN" sz="1100" b="1" dirty="0">
              <a:solidFill>
                <a:srgbClr val="FF0000"/>
              </a:solidFill>
              <a:latin typeface="微软雅黑" panose="020B0503020204020204" pitchFamily="34" charset="-122"/>
              <a:ea typeface="微软雅黑" panose="020B0503020204020204" pitchFamily="34" charset="-122"/>
            </a:endParaRPr>
          </a:p>
        </p:txBody>
      </p:sp>
      <p:sp>
        <p:nvSpPr>
          <p:cNvPr id="21" name="TextBox 15"/>
          <p:cNvSpPr txBox="1">
            <a:spLocks noChangeArrowheads="1"/>
          </p:cNvSpPr>
          <p:nvPr/>
        </p:nvSpPr>
        <p:spPr bwMode="auto">
          <a:xfrm>
            <a:off x="6011863" y="2353444"/>
            <a:ext cx="2360368"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地址分为两类：</a:t>
            </a:r>
            <a:r>
              <a:rPr lang="en-US" altLang="zh-CN" sz="1050" dirty="0">
                <a:solidFill>
                  <a:srgbClr val="262626"/>
                </a:solidFill>
                <a:latin typeface="微软雅黑" panose="020B0503020204020204" pitchFamily="34" charset="-122"/>
                <a:ea typeface="微软雅黑" panose="020B0503020204020204" pitchFamily="34" charset="-122"/>
              </a:rPr>
              <a:t> IPv4</a:t>
            </a:r>
            <a:r>
              <a:rPr lang="zh-CN" altLang="en-US" sz="1050" dirty="0">
                <a:solidFill>
                  <a:srgbClr val="262626"/>
                </a:solidFill>
                <a:latin typeface="微软雅黑" panose="020B0503020204020204" pitchFamily="34" charset="-122"/>
                <a:ea typeface="微软雅黑" panose="020B0503020204020204" pitchFamily="34" charset="-122"/>
              </a:rPr>
              <a:t>和</a:t>
            </a:r>
            <a:r>
              <a:rPr lang="en-US" altLang="zh-CN" sz="1050" dirty="0">
                <a:solidFill>
                  <a:srgbClr val="262626"/>
                </a:solidFill>
                <a:latin typeface="微软雅黑" panose="020B0503020204020204" pitchFamily="34" charset="-122"/>
                <a:ea typeface="微软雅黑" panose="020B0503020204020204" pitchFamily="34" charset="-122"/>
              </a:rPr>
              <a:t>IPv6</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IPv4</a:t>
            </a:r>
            <a:r>
              <a:rPr lang="zh-CN" altLang="en-US" sz="1050" dirty="0">
                <a:solidFill>
                  <a:srgbClr val="262626"/>
                </a:solidFill>
                <a:latin typeface="微软雅黑" panose="020B0503020204020204" pitchFamily="34" charset="-122"/>
                <a:ea typeface="微软雅黑" panose="020B0503020204020204" pitchFamily="34" charset="-122"/>
              </a:rPr>
              <a:t>是目前使用的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050" dirty="0">
                <a:solidFill>
                  <a:srgbClr val="262626"/>
                </a:solidFill>
                <a:latin typeface="微软雅黑" panose="020B0503020204020204" pitchFamily="34" charset="-122"/>
                <a:ea typeface="微软雅黑" panose="020B0503020204020204" pitchFamily="34" charset="-122"/>
              </a:rPr>
              <a:t>IPv6</a:t>
            </a:r>
            <a:r>
              <a:rPr lang="zh-CN" altLang="en-US" sz="1050" dirty="0">
                <a:solidFill>
                  <a:srgbClr val="262626"/>
                </a:solidFill>
                <a:latin typeface="微软雅黑" panose="020B0503020204020204" pitchFamily="34" charset="-122"/>
                <a:ea typeface="微软雅黑" panose="020B0503020204020204" pitchFamily="34" charset="-122"/>
              </a:rPr>
              <a:t>是未来使用的</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smtClean="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tags/tag1.xml><?xml version="1.0" encoding="utf-8"?>
<p:tagLst xmlns:p="http://schemas.openxmlformats.org/presentationml/2006/main">
  <p:tag name="MH" val="20180905155037"/>
  <p:tag name="MH_LIBRARY" val="CONTENTS"/>
  <p:tag name="MH_TYPE" val="OTHERS"/>
  <p:tag name="ID" val="545836"/>
</p:tagLst>
</file>

<file path=ppt/tags/tag10.xml><?xml version="1.0" encoding="utf-8"?>
<p:tagLst xmlns:p="http://schemas.openxmlformats.org/presentationml/2006/main">
  <p:tag name="MH" val="20180905155037"/>
  <p:tag name="MH_LIBRARY" val="CONTENTS"/>
  <p:tag name="MH_TYPE" val="OTHERS"/>
  <p:tag name="ID" val="545836"/>
</p:tagLst>
</file>

<file path=ppt/tags/tag11.xml><?xml version="1.0" encoding="utf-8"?>
<p:tagLst xmlns:p="http://schemas.openxmlformats.org/presentationml/2006/main">
  <p:tag name="MH" val="20180905155037"/>
  <p:tag name="MH_LIBRARY" val="CONTENTS"/>
  <p:tag name="MH_TYPE" val="OTHERS"/>
  <p:tag name="ID" val="545836"/>
</p:tagLst>
</file>

<file path=ppt/tags/tag12.xml><?xml version="1.0" encoding="utf-8"?>
<p:tagLst xmlns:p="http://schemas.openxmlformats.org/presentationml/2006/main">
  <p:tag name="MH" val="20180905155037"/>
  <p:tag name="MH_LIBRARY" val="CONTENTS"/>
  <p:tag name="MH_TYPE" val="OTHERS"/>
  <p:tag name="ID" val="545836"/>
</p:tagLst>
</file>

<file path=ppt/tags/tag13.xml><?xml version="1.0" encoding="utf-8"?>
<p:tagLst xmlns:p="http://schemas.openxmlformats.org/presentationml/2006/main">
  <p:tag name="MH" val="20180905155037"/>
  <p:tag name="MH_LIBRARY" val="CONTENTS"/>
  <p:tag name="MH_TYPE" val="OTHERS"/>
  <p:tag name="ID" val="545836"/>
</p:tagLst>
</file>

<file path=ppt/tags/tag14.xml><?xml version="1.0" encoding="utf-8"?>
<p:tagLst xmlns:p="http://schemas.openxmlformats.org/presentationml/2006/main">
  <p:tag name="MH" val="20180905155037"/>
  <p:tag name="MH_LIBRARY" val="CONTENTS"/>
  <p:tag name="MH_TYPE" val="OTHERS"/>
  <p:tag name="ID" val="545836"/>
</p:tagLst>
</file>

<file path=ppt/tags/tag15.xml><?xml version="1.0" encoding="utf-8"?>
<p:tagLst xmlns:p="http://schemas.openxmlformats.org/presentationml/2006/main">
  <p:tag name="MH" val="20180905155037"/>
  <p:tag name="MH_LIBRARY" val="CONTENTS"/>
  <p:tag name="MH_TYPE" val="OTHERS"/>
  <p:tag name="ID" val="545836"/>
</p:tagLst>
</file>

<file path=ppt/tags/tag16.xml><?xml version="1.0" encoding="utf-8"?>
<p:tagLst xmlns:p="http://schemas.openxmlformats.org/presentationml/2006/main">
  <p:tag name="MH" val="20180905155037"/>
  <p:tag name="MH_LIBRARY" val="CONTENTS"/>
  <p:tag name="MH_TYPE" val="OTHERS"/>
  <p:tag name="ID" val="545836"/>
</p:tagLst>
</file>

<file path=ppt/tags/tag17.xml><?xml version="1.0" encoding="utf-8"?>
<p:tagLst xmlns:p="http://schemas.openxmlformats.org/presentationml/2006/main">
  <p:tag name="MH" val="20180905155037"/>
  <p:tag name="MH_LIBRARY" val="CONTENTS"/>
  <p:tag name="MH_TYPE" val="OTHERS"/>
  <p:tag name="ID" val="545836"/>
</p:tagLst>
</file>

<file path=ppt/tags/tag18.xml><?xml version="1.0" encoding="utf-8"?>
<p:tagLst xmlns:p="http://schemas.openxmlformats.org/presentationml/2006/main">
  <p:tag name="MH" val="20180905155037"/>
  <p:tag name="MH_LIBRARY" val="CONTENTS"/>
  <p:tag name="MH_TYPE" val="OTHERS"/>
  <p:tag name="ID" val="545836"/>
</p:tagLst>
</file>

<file path=ppt/tags/tag19.xml><?xml version="1.0" encoding="utf-8"?>
<p:tagLst xmlns:p="http://schemas.openxmlformats.org/presentationml/2006/main">
  <p:tag name="MH" val="20180905155037"/>
  <p:tag name="MH_LIBRARY" val="CONTENTS"/>
  <p:tag name="MH_TYPE" val="OTHERS"/>
  <p:tag name="ID" val="545836"/>
</p:tagLst>
</file>

<file path=ppt/tags/tag2.xml><?xml version="1.0" encoding="utf-8"?>
<p:tagLst xmlns:p="http://schemas.openxmlformats.org/presentationml/2006/main">
  <p:tag name="MH" val="20180905155037"/>
  <p:tag name="MH_LIBRARY" val="CONTENTS"/>
  <p:tag name="MH_TYPE" val="OTHERS"/>
  <p:tag name="ID" val="545836"/>
</p:tagLst>
</file>

<file path=ppt/tags/tag20.xml><?xml version="1.0" encoding="utf-8"?>
<p:tagLst xmlns:p="http://schemas.openxmlformats.org/presentationml/2006/main">
  <p:tag name="MH" val="20180905155037"/>
  <p:tag name="MH_LIBRARY" val="CONTENTS"/>
  <p:tag name="MH_TYPE" val="OTHERS"/>
  <p:tag name="ID" val="545836"/>
</p:tagLst>
</file>

<file path=ppt/tags/tag21.xml><?xml version="1.0" encoding="utf-8"?>
<p:tagLst xmlns:p="http://schemas.openxmlformats.org/presentationml/2006/main">
  <p:tag name="MH" val="20180905155037"/>
  <p:tag name="MH_LIBRARY" val="CONTENTS"/>
  <p:tag name="MH_TYPE" val="OTHERS"/>
  <p:tag name="ID" val="545836"/>
</p:tagLst>
</file>

<file path=ppt/tags/tag3.xml><?xml version="1.0" encoding="utf-8"?>
<p:tagLst xmlns:p="http://schemas.openxmlformats.org/presentationml/2006/main">
  <p:tag name="MH" val="20180905155037"/>
  <p:tag name="MH_LIBRARY" val="CONTENTS"/>
  <p:tag name="MH_TYPE" val="OTHERS"/>
  <p:tag name="ID" val="545836"/>
</p:tagLst>
</file>

<file path=ppt/tags/tag4.xml><?xml version="1.0" encoding="utf-8"?>
<p:tagLst xmlns:p="http://schemas.openxmlformats.org/presentationml/2006/main">
  <p:tag name="MH" val="20180905155037"/>
  <p:tag name="MH_LIBRARY" val="CONTENTS"/>
  <p:tag name="MH_TYPE" val="OTHERS"/>
  <p:tag name="ID" val="545836"/>
</p:tagLst>
</file>

<file path=ppt/tags/tag5.xml><?xml version="1.0" encoding="utf-8"?>
<p:tagLst xmlns:p="http://schemas.openxmlformats.org/presentationml/2006/main">
  <p:tag name="MH" val="20180905155037"/>
  <p:tag name="MH_LIBRARY" val="CONTENTS"/>
  <p:tag name="MH_TYPE" val="OTHERS"/>
  <p:tag name="ID" val="545836"/>
</p:tagLst>
</file>

<file path=ppt/tags/tag6.xml><?xml version="1.0" encoding="utf-8"?>
<p:tagLst xmlns:p="http://schemas.openxmlformats.org/presentationml/2006/main">
  <p:tag name="MH" val="20180905155037"/>
  <p:tag name="MH_LIBRARY" val="CONTENTS"/>
  <p:tag name="MH_TYPE" val="OTHERS"/>
  <p:tag name="ID" val="545836"/>
</p:tagLst>
</file>

<file path=ppt/tags/tag7.xml><?xml version="1.0" encoding="utf-8"?>
<p:tagLst xmlns:p="http://schemas.openxmlformats.org/presentationml/2006/main">
  <p:tag name="MH" val="20180905155037"/>
  <p:tag name="MH_LIBRARY" val="CONTENTS"/>
  <p:tag name="MH_TYPE" val="OTHERS"/>
  <p:tag name="ID" val="545836"/>
</p:tagLst>
</file>

<file path=ppt/tags/tag8.xml><?xml version="1.0" encoding="utf-8"?>
<p:tagLst xmlns:p="http://schemas.openxmlformats.org/presentationml/2006/main">
  <p:tag name="MH" val="20180905155037"/>
  <p:tag name="MH_LIBRARY" val="CONTENTS"/>
  <p:tag name="MH_TYPE" val="OTHERS"/>
  <p:tag name="ID" val="545836"/>
</p:tagLst>
</file>

<file path=ppt/tags/tag9.xml><?xml version="1.0" encoding="utf-8"?>
<p:tagLst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889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3878</Words>
  <Application>WPS 演示</Application>
  <PresentationFormat>全屏显示(16:9)</PresentationFormat>
  <Paragraphs>592</Paragraphs>
  <Slides>41</Slides>
  <Notes>0</Notes>
  <HiddenSlides>2</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41</vt:i4>
      </vt:variant>
    </vt:vector>
  </HeadingPairs>
  <TitlesOfParts>
    <vt:vector size="54" baseType="lpstr">
      <vt:lpstr>Arial</vt:lpstr>
      <vt:lpstr>宋体</vt:lpstr>
      <vt:lpstr>Wingdings</vt:lpstr>
      <vt:lpstr>Calibri</vt:lpstr>
      <vt:lpstr>黑体</vt:lpstr>
      <vt:lpstr>Segoe UI</vt:lpstr>
      <vt:lpstr>微软雅黑</vt:lpstr>
      <vt:lpstr>Yuanti SC</vt:lpstr>
      <vt:lpstr>Arial Unicode MS</vt:lpstr>
      <vt:lpstr>1_自定义设计方案</vt:lpstr>
      <vt:lpstr>自定义设计方案</vt:lpstr>
      <vt:lpstr>3_自定义设计方案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WPS_1528076606</cp:lastModifiedBy>
  <cp:revision>1175</cp:revision>
  <dcterms:created xsi:type="dcterms:W3CDTF">2015-06-29T07:19:00Z</dcterms:created>
  <dcterms:modified xsi:type="dcterms:W3CDTF">2020-12-31T11:10:58Z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